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25.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26.xml" ContentType="application/vnd.openxmlformats-officedocument.presentationml.notesSlide+xml"/>
  <Override PartName="/ppt/notesSlides/notesSlide124.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3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68"/>
  </p:notesMasterIdLst>
  <p:handoutMasterIdLst>
    <p:handoutMasterId r:id="rId169"/>
  </p:handoutMasterIdLst>
  <p:sldIdLst>
    <p:sldId id="277" r:id="rId2"/>
    <p:sldId id="346" r:id="rId3"/>
    <p:sldId id="2141411286" r:id="rId4"/>
    <p:sldId id="262" r:id="rId5"/>
    <p:sldId id="2141411277" r:id="rId6"/>
    <p:sldId id="469" r:id="rId7"/>
    <p:sldId id="257" r:id="rId8"/>
    <p:sldId id="2141411283" r:id="rId9"/>
    <p:sldId id="2141411372" r:id="rId10"/>
    <p:sldId id="760" r:id="rId11"/>
    <p:sldId id="295" r:id="rId12"/>
    <p:sldId id="301" r:id="rId13"/>
    <p:sldId id="302" r:id="rId14"/>
    <p:sldId id="484" r:id="rId15"/>
    <p:sldId id="303" r:id="rId16"/>
    <p:sldId id="758" r:id="rId17"/>
    <p:sldId id="485" r:id="rId18"/>
    <p:sldId id="296" r:id="rId19"/>
    <p:sldId id="2141411284" r:id="rId20"/>
    <p:sldId id="305" r:id="rId21"/>
    <p:sldId id="2141411354" r:id="rId22"/>
    <p:sldId id="299" r:id="rId23"/>
    <p:sldId id="270" r:id="rId24"/>
    <p:sldId id="664" r:id="rId25"/>
    <p:sldId id="2141411285" r:id="rId26"/>
    <p:sldId id="665" r:id="rId27"/>
    <p:sldId id="588" r:id="rId28"/>
    <p:sldId id="2141411370" r:id="rId29"/>
    <p:sldId id="2141411352" r:id="rId30"/>
    <p:sldId id="363" r:id="rId31"/>
    <p:sldId id="668" r:id="rId32"/>
    <p:sldId id="2141411365" r:id="rId33"/>
    <p:sldId id="2141411366" r:id="rId34"/>
    <p:sldId id="658" r:id="rId35"/>
    <p:sldId id="393" r:id="rId36"/>
    <p:sldId id="703" r:id="rId37"/>
    <p:sldId id="705" r:id="rId38"/>
    <p:sldId id="2141411364" r:id="rId39"/>
    <p:sldId id="706" r:id="rId40"/>
    <p:sldId id="707" r:id="rId41"/>
    <p:sldId id="750" r:id="rId42"/>
    <p:sldId id="742" r:id="rId43"/>
    <p:sldId id="407" r:id="rId44"/>
    <p:sldId id="381" r:id="rId45"/>
    <p:sldId id="382" r:id="rId46"/>
    <p:sldId id="336" r:id="rId47"/>
    <p:sldId id="344" r:id="rId48"/>
    <p:sldId id="467" r:id="rId49"/>
    <p:sldId id="306" r:id="rId50"/>
    <p:sldId id="567" r:id="rId51"/>
    <p:sldId id="568" r:id="rId52"/>
    <p:sldId id="2141411320" r:id="rId53"/>
    <p:sldId id="2141411319" r:id="rId54"/>
    <p:sldId id="677" r:id="rId55"/>
    <p:sldId id="486" r:id="rId56"/>
    <p:sldId id="678" r:id="rId57"/>
    <p:sldId id="400" r:id="rId58"/>
    <p:sldId id="315" r:id="rId59"/>
    <p:sldId id="308" r:id="rId60"/>
    <p:sldId id="316" r:id="rId61"/>
    <p:sldId id="325" r:id="rId62"/>
    <p:sldId id="318" r:id="rId63"/>
    <p:sldId id="2141411324" r:id="rId64"/>
    <p:sldId id="2141411342" r:id="rId65"/>
    <p:sldId id="300" r:id="rId66"/>
    <p:sldId id="322" r:id="rId67"/>
    <p:sldId id="2141411279" r:id="rId68"/>
    <p:sldId id="324" r:id="rId69"/>
    <p:sldId id="326" r:id="rId70"/>
    <p:sldId id="309" r:id="rId71"/>
    <p:sldId id="285" r:id="rId72"/>
    <p:sldId id="394" r:id="rId73"/>
    <p:sldId id="389" r:id="rId74"/>
    <p:sldId id="390" r:id="rId75"/>
    <p:sldId id="2141411280" r:id="rId76"/>
    <p:sldId id="395" r:id="rId77"/>
    <p:sldId id="2141411271" r:id="rId78"/>
    <p:sldId id="2141411272" r:id="rId79"/>
    <p:sldId id="2141411322" r:id="rId80"/>
    <p:sldId id="2141411317" r:id="rId81"/>
    <p:sldId id="793" r:id="rId82"/>
    <p:sldId id="2141411376" r:id="rId83"/>
    <p:sldId id="384" r:id="rId84"/>
    <p:sldId id="383" r:id="rId85"/>
    <p:sldId id="350" r:id="rId86"/>
    <p:sldId id="368" r:id="rId87"/>
    <p:sldId id="401" r:id="rId88"/>
    <p:sldId id="402" r:id="rId89"/>
    <p:sldId id="403" r:id="rId90"/>
    <p:sldId id="367" r:id="rId91"/>
    <p:sldId id="2141411377" r:id="rId92"/>
    <p:sldId id="2141411378" r:id="rId93"/>
    <p:sldId id="369" r:id="rId94"/>
    <p:sldId id="357" r:id="rId95"/>
    <p:sldId id="356" r:id="rId96"/>
    <p:sldId id="370" r:id="rId97"/>
    <p:sldId id="359" r:id="rId98"/>
    <p:sldId id="405" r:id="rId99"/>
    <p:sldId id="364" r:id="rId100"/>
    <p:sldId id="2141411379" r:id="rId101"/>
    <p:sldId id="2141411380" r:id="rId102"/>
    <p:sldId id="375" r:id="rId103"/>
    <p:sldId id="2141411381" r:id="rId104"/>
    <p:sldId id="406" r:id="rId105"/>
    <p:sldId id="2141411382" r:id="rId106"/>
    <p:sldId id="365" r:id="rId107"/>
    <p:sldId id="376" r:id="rId108"/>
    <p:sldId id="377" r:id="rId109"/>
    <p:sldId id="404" r:id="rId110"/>
    <p:sldId id="361" r:id="rId111"/>
    <p:sldId id="378" r:id="rId112"/>
    <p:sldId id="379" r:id="rId113"/>
    <p:sldId id="2141411373" r:id="rId114"/>
    <p:sldId id="353" r:id="rId115"/>
    <p:sldId id="396" r:id="rId116"/>
    <p:sldId id="2141411374" r:id="rId117"/>
    <p:sldId id="354" r:id="rId118"/>
    <p:sldId id="727" r:id="rId119"/>
    <p:sldId id="728" r:id="rId120"/>
    <p:sldId id="729" r:id="rId121"/>
    <p:sldId id="482" r:id="rId122"/>
    <p:sldId id="730" r:id="rId123"/>
    <p:sldId id="731" r:id="rId124"/>
    <p:sldId id="732" r:id="rId125"/>
    <p:sldId id="733" r:id="rId126"/>
    <p:sldId id="371" r:id="rId127"/>
    <p:sldId id="372" r:id="rId128"/>
    <p:sldId id="373" r:id="rId129"/>
    <p:sldId id="374" r:id="rId130"/>
    <p:sldId id="734" r:id="rId131"/>
    <p:sldId id="2141411383" r:id="rId132"/>
    <p:sldId id="321" r:id="rId133"/>
    <p:sldId id="334" r:id="rId134"/>
    <p:sldId id="335" r:id="rId135"/>
    <p:sldId id="2141411384" r:id="rId136"/>
    <p:sldId id="338" r:id="rId137"/>
    <p:sldId id="345" r:id="rId138"/>
    <p:sldId id="2141411385" r:id="rId139"/>
    <p:sldId id="2141411386" r:id="rId140"/>
    <p:sldId id="342" r:id="rId141"/>
    <p:sldId id="347" r:id="rId142"/>
    <p:sldId id="348" r:id="rId143"/>
    <p:sldId id="341" r:id="rId144"/>
    <p:sldId id="340" r:id="rId145"/>
    <p:sldId id="339" r:id="rId146"/>
    <p:sldId id="349" r:id="rId147"/>
    <p:sldId id="358" r:id="rId148"/>
    <p:sldId id="2141411387" r:id="rId149"/>
    <p:sldId id="2141411388" r:id="rId150"/>
    <p:sldId id="2141411389" r:id="rId151"/>
    <p:sldId id="2141411390" r:id="rId152"/>
    <p:sldId id="352" r:id="rId153"/>
    <p:sldId id="351" r:id="rId154"/>
    <p:sldId id="2141411391" r:id="rId155"/>
    <p:sldId id="2141411392" r:id="rId156"/>
    <p:sldId id="317" r:id="rId157"/>
    <p:sldId id="329" r:id="rId158"/>
    <p:sldId id="330" r:id="rId159"/>
    <p:sldId id="331" r:id="rId160"/>
    <p:sldId id="2141411393" r:id="rId161"/>
    <p:sldId id="332" r:id="rId162"/>
    <p:sldId id="2141411394" r:id="rId163"/>
    <p:sldId id="2141411395" r:id="rId164"/>
    <p:sldId id="333" r:id="rId165"/>
    <p:sldId id="2141411396" r:id="rId166"/>
    <p:sldId id="2141411397" r:id="rId1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617" autoAdjust="0"/>
  </p:normalViewPr>
  <p:slideViewPr>
    <p:cSldViewPr snapToGrid="0">
      <p:cViewPr varScale="1">
        <p:scale>
          <a:sx n="72" d="100"/>
          <a:sy n="72" d="100"/>
        </p:scale>
        <p:origin x="2034" y="72"/>
      </p:cViewPr>
      <p:guideLst/>
    </p:cSldViewPr>
  </p:slideViewPr>
  <p:notesTextViewPr>
    <p:cViewPr>
      <p:scale>
        <a:sx n="1" d="1"/>
        <a:sy n="1" d="1"/>
      </p:scale>
      <p:origin x="0" y="0"/>
    </p:cViewPr>
  </p:notesTextViewPr>
  <p:sorterViewPr>
    <p:cViewPr>
      <p:scale>
        <a:sx n="100" d="100"/>
        <a:sy n="100" d="100"/>
      </p:scale>
      <p:origin x="0" y="-42714"/>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customXml" Target="../customXml/item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customXml" Target="../customXml/item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customXml" Target="../customXml/item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EF40D-3360-4795-AFE0-577F0166C78B}"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18F4C610-B4F0-42B6-AE23-20CB123F0D58}">
      <dgm:prSet phldrT="[Text]" custT="1"/>
      <dgm:spPr/>
      <dgm:t>
        <a:bodyPr/>
        <a:lstStyle/>
        <a:p>
          <a:r>
            <a:rPr lang="en-US" sz="1600"/>
            <a:t>Complaint to Designated Officer</a:t>
          </a:r>
        </a:p>
      </dgm:t>
    </dgm:pt>
    <dgm:pt modelId="{58B2D570-D3D6-49D8-B69B-679FE0855444}" type="parTrans" cxnId="{239A1B1A-3780-4D8E-9B8B-4018288A3C2B}">
      <dgm:prSet/>
      <dgm:spPr/>
      <dgm:t>
        <a:bodyPr/>
        <a:lstStyle/>
        <a:p>
          <a:endParaRPr lang="en-US" sz="1600"/>
        </a:p>
      </dgm:t>
    </dgm:pt>
    <dgm:pt modelId="{B6E4DE1E-3EDF-41B3-9F89-A508E1E3C9A8}" type="sibTrans" cxnId="{239A1B1A-3780-4D8E-9B8B-4018288A3C2B}">
      <dgm:prSet custT="1"/>
      <dgm:spPr/>
      <dgm:t>
        <a:bodyPr/>
        <a:lstStyle/>
        <a:p>
          <a:endParaRPr lang="en-US" sz="1600"/>
        </a:p>
      </dgm:t>
    </dgm:pt>
    <dgm:pt modelId="{AC28CE3D-B7AF-44E9-A23D-5BE68B6B3A09}">
      <dgm:prSet phldrT="[Text]" custT="1"/>
      <dgm:spPr/>
      <dgm:t>
        <a:bodyPr/>
        <a:lstStyle/>
        <a:p>
          <a:r>
            <a:rPr lang="en-US" sz="1600"/>
            <a:t>Resolution path</a:t>
          </a:r>
        </a:p>
      </dgm:t>
    </dgm:pt>
    <dgm:pt modelId="{AC929235-E2F5-486E-B556-668C84F73BC1}" type="parTrans" cxnId="{8D820B37-6091-4F72-9119-4B1128FC8F03}">
      <dgm:prSet/>
      <dgm:spPr/>
      <dgm:t>
        <a:bodyPr/>
        <a:lstStyle/>
        <a:p>
          <a:endParaRPr lang="en-US" sz="1600"/>
        </a:p>
      </dgm:t>
    </dgm:pt>
    <dgm:pt modelId="{A4248225-27E0-45A1-B031-17FD7CDD34F6}" type="sibTrans" cxnId="{8D820B37-6091-4F72-9119-4B1128FC8F03}">
      <dgm:prSet custT="1"/>
      <dgm:spPr/>
      <dgm:t>
        <a:bodyPr/>
        <a:lstStyle/>
        <a:p>
          <a:endParaRPr lang="en-US" sz="1600"/>
        </a:p>
      </dgm:t>
    </dgm:pt>
    <dgm:pt modelId="{563E245D-D319-46A9-8000-F2C3F2AE8F57}">
      <dgm:prSet phldrT="[Text]" custT="1"/>
      <dgm:spPr/>
      <dgm:t>
        <a:bodyPr/>
        <a:lstStyle/>
        <a:p>
          <a:r>
            <a:rPr lang="en-US" sz="1600"/>
            <a:t>Investigation</a:t>
          </a:r>
        </a:p>
      </dgm:t>
    </dgm:pt>
    <dgm:pt modelId="{D1FB8EFF-54DE-42A6-BDA9-D350ECA25B64}" type="parTrans" cxnId="{AF486C6C-5CB8-4566-B6C5-686A5EA7D0DB}">
      <dgm:prSet/>
      <dgm:spPr/>
      <dgm:t>
        <a:bodyPr/>
        <a:lstStyle/>
        <a:p>
          <a:endParaRPr lang="en-US" sz="1600"/>
        </a:p>
      </dgm:t>
    </dgm:pt>
    <dgm:pt modelId="{8233502D-4A77-4FB6-B523-4BA0046E5C67}" type="sibTrans" cxnId="{AF486C6C-5CB8-4566-B6C5-686A5EA7D0DB}">
      <dgm:prSet custT="1"/>
      <dgm:spPr/>
      <dgm:t>
        <a:bodyPr/>
        <a:lstStyle/>
        <a:p>
          <a:endParaRPr lang="en-US" sz="1600"/>
        </a:p>
      </dgm:t>
    </dgm:pt>
    <dgm:pt modelId="{AD742AB0-5EFA-492F-A17F-C6C85B98BD1B}">
      <dgm:prSet phldrT="[Text]" custT="1"/>
      <dgm:spPr/>
      <dgm:t>
        <a:bodyPr/>
        <a:lstStyle/>
        <a:p>
          <a:r>
            <a:rPr lang="en-US" sz="1600"/>
            <a:t>Write investigation report</a:t>
          </a:r>
        </a:p>
      </dgm:t>
    </dgm:pt>
    <dgm:pt modelId="{9AC2C523-64E3-4E7C-9E98-3A3DC47AF38C}" type="parTrans" cxnId="{DFADEDFD-82EA-4C75-894B-959EA722CCB9}">
      <dgm:prSet/>
      <dgm:spPr/>
      <dgm:t>
        <a:bodyPr/>
        <a:lstStyle/>
        <a:p>
          <a:endParaRPr lang="en-US" sz="1600"/>
        </a:p>
      </dgm:t>
    </dgm:pt>
    <dgm:pt modelId="{292686BF-D916-4D15-8237-D1A7FBA4F102}" type="sibTrans" cxnId="{DFADEDFD-82EA-4C75-894B-959EA722CCB9}">
      <dgm:prSet/>
      <dgm:spPr/>
      <dgm:t>
        <a:bodyPr/>
        <a:lstStyle/>
        <a:p>
          <a:endParaRPr lang="en-US" sz="1600"/>
        </a:p>
      </dgm:t>
    </dgm:pt>
    <dgm:pt modelId="{1211FB87-64F5-43E3-9F01-37773565CE7F}">
      <dgm:prSet phldrT="[Text]" custT="1"/>
      <dgm:spPr/>
      <dgm:t>
        <a:bodyPr/>
        <a:lstStyle/>
        <a:p>
          <a:r>
            <a:rPr lang="en-US" sz="1600"/>
            <a:t>Designated Officer reviews Report</a:t>
          </a:r>
        </a:p>
      </dgm:t>
    </dgm:pt>
    <dgm:pt modelId="{A9710BB1-E2D4-4C14-A0DB-D78738A3B10C}" type="parTrans" cxnId="{5BB4E849-7960-4B92-A494-D8A1FD311F40}">
      <dgm:prSet/>
      <dgm:spPr/>
      <dgm:t>
        <a:bodyPr/>
        <a:lstStyle/>
        <a:p>
          <a:endParaRPr lang="en-US" sz="1600"/>
        </a:p>
      </dgm:t>
    </dgm:pt>
    <dgm:pt modelId="{A0D86253-4C59-406D-BD92-A16DB32892F0}" type="sibTrans" cxnId="{5BB4E849-7960-4B92-A494-D8A1FD311F40}">
      <dgm:prSet/>
      <dgm:spPr/>
      <dgm:t>
        <a:bodyPr/>
        <a:lstStyle/>
        <a:p>
          <a:endParaRPr lang="en-US" sz="1600"/>
        </a:p>
      </dgm:t>
    </dgm:pt>
    <dgm:pt modelId="{95607A60-EE21-471C-BF19-D44AF42E2137}">
      <dgm:prSet phldrT="[Text]" custT="1"/>
      <dgm:spPr/>
      <dgm:t>
        <a:bodyPr/>
        <a:lstStyle/>
        <a:p>
          <a:r>
            <a:rPr lang="en-US" sz="1600"/>
            <a:t>Decision</a:t>
          </a:r>
        </a:p>
      </dgm:t>
    </dgm:pt>
    <dgm:pt modelId="{0F04FE90-B36B-40F3-938F-E2D9B850B6E2}" type="parTrans" cxnId="{55FE2027-3285-4837-BC93-40D1421662AA}">
      <dgm:prSet/>
      <dgm:spPr/>
      <dgm:t>
        <a:bodyPr/>
        <a:lstStyle/>
        <a:p>
          <a:endParaRPr lang="en-US" sz="1600"/>
        </a:p>
      </dgm:t>
    </dgm:pt>
    <dgm:pt modelId="{879E08CE-0A77-4328-A835-22769AB40C07}" type="sibTrans" cxnId="{55FE2027-3285-4837-BC93-40D1421662AA}">
      <dgm:prSet custT="1"/>
      <dgm:spPr/>
      <dgm:t>
        <a:bodyPr/>
        <a:lstStyle/>
        <a:p>
          <a:endParaRPr lang="en-US" sz="1600"/>
        </a:p>
      </dgm:t>
    </dgm:pt>
    <dgm:pt modelId="{2AEB2EBE-49C5-4571-8EFA-2CAE73F22394}">
      <dgm:prSet phldrT="[Text]" custT="1"/>
      <dgm:spPr/>
      <dgm:t>
        <a:bodyPr/>
        <a:lstStyle/>
        <a:p>
          <a:r>
            <a:rPr lang="en-US" sz="1600"/>
            <a:t>Appointed investigator</a:t>
          </a:r>
        </a:p>
      </dgm:t>
    </dgm:pt>
    <dgm:pt modelId="{934AAE05-A2B5-412B-91F4-D05148C349A2}" type="parTrans" cxnId="{803C0383-10B1-4375-A389-796488304BB1}">
      <dgm:prSet/>
      <dgm:spPr/>
      <dgm:t>
        <a:bodyPr/>
        <a:lstStyle/>
        <a:p>
          <a:endParaRPr lang="en-US" sz="1600"/>
        </a:p>
      </dgm:t>
    </dgm:pt>
    <dgm:pt modelId="{5807DEDB-27A6-4D81-AF38-8A53987E5B73}" type="sibTrans" cxnId="{803C0383-10B1-4375-A389-796488304BB1}">
      <dgm:prSet/>
      <dgm:spPr/>
      <dgm:t>
        <a:bodyPr/>
        <a:lstStyle/>
        <a:p>
          <a:endParaRPr lang="en-US" sz="1600"/>
        </a:p>
      </dgm:t>
    </dgm:pt>
    <dgm:pt modelId="{6946F978-C2AF-4E58-BE94-46AF43C29B74}">
      <dgm:prSet phldrT="[Text]" custT="1"/>
      <dgm:spPr/>
      <dgm:t>
        <a:bodyPr/>
        <a:lstStyle/>
        <a:p>
          <a:r>
            <a:rPr lang="en-US" sz="1600"/>
            <a:t>Report goes to OGC &amp; DM</a:t>
          </a:r>
        </a:p>
      </dgm:t>
    </dgm:pt>
    <dgm:pt modelId="{B0EC9720-C5A2-4AD9-A5FD-8E5DE7C932F7}" type="parTrans" cxnId="{0D099503-19BD-4C2E-BC78-54A1FE9ED3D5}">
      <dgm:prSet/>
      <dgm:spPr/>
      <dgm:t>
        <a:bodyPr/>
        <a:lstStyle/>
        <a:p>
          <a:endParaRPr lang="en-US" sz="1600"/>
        </a:p>
      </dgm:t>
    </dgm:pt>
    <dgm:pt modelId="{52A6590F-B724-4C5D-A56C-357CF07C9F1D}" type="sibTrans" cxnId="{0D099503-19BD-4C2E-BC78-54A1FE9ED3D5}">
      <dgm:prSet/>
      <dgm:spPr/>
      <dgm:t>
        <a:bodyPr/>
        <a:lstStyle/>
        <a:p>
          <a:endParaRPr lang="en-US" sz="1600"/>
        </a:p>
      </dgm:t>
    </dgm:pt>
    <dgm:pt modelId="{65D70D49-40A8-4C04-9D1F-B2319FC2FFE0}">
      <dgm:prSet phldrT="[Text]" custT="1"/>
      <dgm:spPr/>
      <dgm:t>
        <a:bodyPr/>
        <a:lstStyle/>
        <a:p>
          <a:r>
            <a:rPr lang="en-US" sz="1600"/>
            <a:t>DM reviews report</a:t>
          </a:r>
        </a:p>
      </dgm:t>
    </dgm:pt>
    <dgm:pt modelId="{8512E5AC-5B3F-4584-A0DD-E33AAF4713E5}" type="parTrans" cxnId="{5DD7145F-C685-4622-8C60-A695EA0007D8}">
      <dgm:prSet/>
      <dgm:spPr/>
      <dgm:t>
        <a:bodyPr/>
        <a:lstStyle/>
        <a:p>
          <a:endParaRPr lang="en-US" sz="1600"/>
        </a:p>
      </dgm:t>
    </dgm:pt>
    <dgm:pt modelId="{C1507FB1-9AA0-4F59-8ED4-F7C8AE6D1CE7}" type="sibTrans" cxnId="{5DD7145F-C685-4622-8C60-A695EA0007D8}">
      <dgm:prSet/>
      <dgm:spPr/>
      <dgm:t>
        <a:bodyPr/>
        <a:lstStyle/>
        <a:p>
          <a:endParaRPr lang="en-US" sz="1600"/>
        </a:p>
      </dgm:t>
    </dgm:pt>
    <dgm:pt modelId="{6CB342A8-2C55-42AE-AFC6-2ED4DE98EB8A}">
      <dgm:prSet phldrT="[Text]" custT="1"/>
      <dgm:spPr/>
      <dgm:t>
        <a:bodyPr/>
        <a:lstStyle/>
        <a:p>
          <a:r>
            <a:rPr lang="en-US" sz="1600"/>
            <a:t>DM provides draft letters to OGC; consults re findings</a:t>
          </a:r>
        </a:p>
      </dgm:t>
    </dgm:pt>
    <dgm:pt modelId="{5461881D-B4BB-42E6-8994-2B7AF2A9D749}" type="parTrans" cxnId="{DAFEA97C-ED89-42A7-8375-AE2B899B85B7}">
      <dgm:prSet/>
      <dgm:spPr/>
      <dgm:t>
        <a:bodyPr/>
        <a:lstStyle/>
        <a:p>
          <a:endParaRPr lang="en-US" sz="1600"/>
        </a:p>
      </dgm:t>
    </dgm:pt>
    <dgm:pt modelId="{3CFA43A5-1CA1-4BBD-8BD5-F6412DED4A87}" type="sibTrans" cxnId="{DAFEA97C-ED89-42A7-8375-AE2B899B85B7}">
      <dgm:prSet/>
      <dgm:spPr/>
      <dgm:t>
        <a:bodyPr/>
        <a:lstStyle/>
        <a:p>
          <a:endParaRPr lang="en-US" sz="1600"/>
        </a:p>
      </dgm:t>
    </dgm:pt>
    <dgm:pt modelId="{1F0DEEFC-EEAA-4ECE-B56C-DFE6D2F6DC4A}">
      <dgm:prSet phldrT="[Text]" custT="1"/>
      <dgm:spPr/>
      <dgm:t>
        <a:bodyPr/>
        <a:lstStyle/>
        <a:p>
          <a:r>
            <a:rPr lang="en-US" sz="1600"/>
            <a:t>DM authors &amp; sends decision letters</a:t>
          </a:r>
        </a:p>
      </dgm:t>
    </dgm:pt>
    <dgm:pt modelId="{FD83A51A-A1A0-4EA2-A51D-EC67760D8564}" type="parTrans" cxnId="{7B981F9D-4222-4170-9F7A-78B8431A2AEF}">
      <dgm:prSet/>
      <dgm:spPr/>
      <dgm:t>
        <a:bodyPr/>
        <a:lstStyle/>
        <a:p>
          <a:endParaRPr lang="en-US" sz="1600"/>
        </a:p>
      </dgm:t>
    </dgm:pt>
    <dgm:pt modelId="{32534DF5-CC2A-4C44-B50A-D75CBA7860BE}" type="sibTrans" cxnId="{7B981F9D-4222-4170-9F7A-78B8431A2AEF}">
      <dgm:prSet/>
      <dgm:spPr/>
      <dgm:t>
        <a:bodyPr/>
        <a:lstStyle/>
        <a:p>
          <a:endParaRPr lang="en-US" sz="1600"/>
        </a:p>
      </dgm:t>
    </dgm:pt>
    <dgm:pt modelId="{9A12F869-ED15-4286-A755-F44E85BE6D6C}">
      <dgm:prSet phldrT="[Text]" custT="1"/>
      <dgm:spPr/>
      <dgm:t>
        <a:bodyPr/>
        <a:lstStyle/>
        <a:p>
          <a:r>
            <a:rPr lang="en-US" sz="1600"/>
            <a:t>Refer</a:t>
          </a:r>
        </a:p>
      </dgm:t>
    </dgm:pt>
    <dgm:pt modelId="{E9F56068-59F6-4E51-8D83-3DBF04EDCB22}" type="parTrans" cxnId="{CFF5A163-BAB5-4ACD-970F-D5C83905B8BC}">
      <dgm:prSet/>
      <dgm:spPr/>
      <dgm:t>
        <a:bodyPr/>
        <a:lstStyle/>
        <a:p>
          <a:endParaRPr lang="en-US" sz="1600"/>
        </a:p>
      </dgm:t>
    </dgm:pt>
    <dgm:pt modelId="{E24A7EF3-B017-458F-8CCE-39E4C839C963}" type="sibTrans" cxnId="{CFF5A163-BAB5-4ACD-970F-D5C83905B8BC}">
      <dgm:prSet/>
      <dgm:spPr/>
      <dgm:t>
        <a:bodyPr/>
        <a:lstStyle/>
        <a:p>
          <a:endParaRPr lang="en-US" sz="1600"/>
        </a:p>
      </dgm:t>
    </dgm:pt>
    <dgm:pt modelId="{F9A31D47-5280-428E-A2DA-DCD67A015F10}">
      <dgm:prSet phldrT="[Text]" custT="1"/>
      <dgm:spPr/>
      <dgm:t>
        <a:bodyPr/>
        <a:lstStyle/>
        <a:p>
          <a:r>
            <a:rPr lang="en-US" sz="1600"/>
            <a:t>Informal</a:t>
          </a:r>
        </a:p>
      </dgm:t>
    </dgm:pt>
    <dgm:pt modelId="{1DA5E7BF-A183-4142-8C82-2DFB452AEF7D}" type="parTrans" cxnId="{DF598345-E93F-4E68-BDF2-3E4E868B5985}">
      <dgm:prSet/>
      <dgm:spPr/>
      <dgm:t>
        <a:bodyPr/>
        <a:lstStyle/>
        <a:p>
          <a:endParaRPr lang="en-US" sz="1600"/>
        </a:p>
      </dgm:t>
    </dgm:pt>
    <dgm:pt modelId="{07C71FEE-C1D0-4B03-8B56-D8B35C966F9C}" type="sibTrans" cxnId="{DF598345-E93F-4E68-BDF2-3E4E868B5985}">
      <dgm:prSet/>
      <dgm:spPr/>
      <dgm:t>
        <a:bodyPr/>
        <a:lstStyle/>
        <a:p>
          <a:endParaRPr lang="en-US" sz="1600"/>
        </a:p>
      </dgm:t>
    </dgm:pt>
    <dgm:pt modelId="{27A43B06-DA70-40BE-9860-B418A754969D}">
      <dgm:prSet phldrT="[Text]" custT="1"/>
      <dgm:spPr/>
      <dgm:t>
        <a:bodyPr/>
        <a:lstStyle/>
        <a:p>
          <a:r>
            <a:rPr lang="en-US" sz="1600"/>
            <a:t>Formal: investigation</a:t>
          </a:r>
        </a:p>
      </dgm:t>
    </dgm:pt>
    <dgm:pt modelId="{8AEDDADD-0CD0-4F24-BB26-76EE2BDB0E0E}" type="parTrans" cxnId="{EAA97FFC-0126-4C1C-9B57-959BC4E7EE2B}">
      <dgm:prSet/>
      <dgm:spPr/>
      <dgm:t>
        <a:bodyPr/>
        <a:lstStyle/>
        <a:p>
          <a:endParaRPr lang="en-US" sz="1600"/>
        </a:p>
      </dgm:t>
    </dgm:pt>
    <dgm:pt modelId="{6AC2FD1B-49A3-4056-8C3D-0273228D0F21}" type="sibTrans" cxnId="{EAA97FFC-0126-4C1C-9B57-959BC4E7EE2B}">
      <dgm:prSet/>
      <dgm:spPr/>
      <dgm:t>
        <a:bodyPr/>
        <a:lstStyle/>
        <a:p>
          <a:endParaRPr lang="en-US" sz="1600"/>
        </a:p>
      </dgm:t>
    </dgm:pt>
    <dgm:pt modelId="{864A195D-2CC7-4E64-8D53-F8A290205EF6}">
      <dgm:prSet phldrT="[Text]" custT="1"/>
      <dgm:spPr/>
      <dgm:t>
        <a:bodyPr/>
        <a:lstStyle/>
        <a:p>
          <a:r>
            <a:rPr lang="en-US" sz="1600"/>
            <a:t>Appeal</a:t>
          </a:r>
        </a:p>
      </dgm:t>
    </dgm:pt>
    <dgm:pt modelId="{17E92B56-45D1-4DC2-B532-F93B2B54FE3F}" type="parTrans" cxnId="{52CC9CE9-1A82-419B-839D-B7B3333A0545}">
      <dgm:prSet/>
      <dgm:spPr/>
      <dgm:t>
        <a:bodyPr/>
        <a:lstStyle/>
        <a:p>
          <a:endParaRPr lang="en-US" sz="1600"/>
        </a:p>
      </dgm:t>
    </dgm:pt>
    <dgm:pt modelId="{F9EC5815-57F9-4F3C-9E03-A2906003C30B}" type="sibTrans" cxnId="{52CC9CE9-1A82-419B-839D-B7B3333A0545}">
      <dgm:prSet custT="1"/>
      <dgm:spPr/>
      <dgm:t>
        <a:bodyPr/>
        <a:lstStyle/>
        <a:p>
          <a:endParaRPr lang="en-US" sz="1600"/>
        </a:p>
      </dgm:t>
    </dgm:pt>
    <dgm:pt modelId="{2534D565-49B1-4007-AC27-C1FA99C6C9C6}">
      <dgm:prSet phldrT="[Text]" custT="1"/>
      <dgm:spPr/>
      <dgm:t>
        <a:bodyPr/>
        <a:lstStyle/>
        <a:p>
          <a:r>
            <a:rPr lang="en-US" sz="1600"/>
            <a:t>For both complainant and respondent</a:t>
          </a:r>
        </a:p>
      </dgm:t>
    </dgm:pt>
    <dgm:pt modelId="{ACBF0499-40CA-46FA-8943-43B0AA9AA1D2}" type="parTrans" cxnId="{2725D82F-72F3-44A7-A276-27872E445E2B}">
      <dgm:prSet/>
      <dgm:spPr/>
      <dgm:t>
        <a:bodyPr/>
        <a:lstStyle/>
        <a:p>
          <a:endParaRPr lang="en-US" sz="1600"/>
        </a:p>
      </dgm:t>
    </dgm:pt>
    <dgm:pt modelId="{7D7D320A-FCA8-4062-8C65-569AD9AAA9BF}" type="sibTrans" cxnId="{2725D82F-72F3-44A7-A276-27872E445E2B}">
      <dgm:prSet/>
      <dgm:spPr/>
      <dgm:t>
        <a:bodyPr/>
        <a:lstStyle/>
        <a:p>
          <a:endParaRPr lang="en-US" sz="1600"/>
        </a:p>
      </dgm:t>
    </dgm:pt>
    <dgm:pt modelId="{17A8FC6A-4B12-4949-95E1-68D66B03E4B3}">
      <dgm:prSet phldrT="[Text]" custT="1"/>
      <dgm:spPr/>
      <dgm:t>
        <a:bodyPr/>
        <a:lstStyle/>
        <a:p>
          <a:r>
            <a:rPr lang="en-US" sz="1600"/>
            <a:t>Appeal Decision-maker appointed</a:t>
          </a:r>
        </a:p>
      </dgm:t>
    </dgm:pt>
    <dgm:pt modelId="{1D0328B5-56DE-456F-BD4C-8E22329D994D}" type="parTrans" cxnId="{C737E16B-44BE-4B14-8520-F631A8297203}">
      <dgm:prSet/>
      <dgm:spPr/>
      <dgm:t>
        <a:bodyPr/>
        <a:lstStyle/>
        <a:p>
          <a:endParaRPr lang="en-US" sz="1600"/>
        </a:p>
      </dgm:t>
    </dgm:pt>
    <dgm:pt modelId="{79E17227-F573-4916-9E0C-DFAAF44C8C5B}" type="sibTrans" cxnId="{C737E16B-44BE-4B14-8520-F631A8297203}">
      <dgm:prSet/>
      <dgm:spPr/>
      <dgm:t>
        <a:bodyPr/>
        <a:lstStyle/>
        <a:p>
          <a:endParaRPr lang="en-US" sz="1600"/>
        </a:p>
      </dgm:t>
    </dgm:pt>
    <dgm:pt modelId="{AD6D06FD-3D03-493C-850C-280A1F220E09}">
      <dgm:prSet phldrT="[Text]" custT="1"/>
      <dgm:spPr/>
      <dgm:t>
        <a:bodyPr/>
        <a:lstStyle/>
        <a:p>
          <a:r>
            <a:rPr lang="en-US" sz="1600"/>
            <a:t>Review of appeal submission</a:t>
          </a:r>
        </a:p>
      </dgm:t>
    </dgm:pt>
    <dgm:pt modelId="{6CECF92C-43A9-460F-9891-03CF0CFE2C44}" type="parTrans" cxnId="{FDA47BC4-C0F2-4E3B-9967-A3A6975D5FA9}">
      <dgm:prSet/>
      <dgm:spPr/>
      <dgm:t>
        <a:bodyPr/>
        <a:lstStyle/>
        <a:p>
          <a:endParaRPr lang="en-US" sz="1600"/>
        </a:p>
      </dgm:t>
    </dgm:pt>
    <dgm:pt modelId="{750A1EE0-9425-4339-BBD9-0B9890042FB6}" type="sibTrans" cxnId="{FDA47BC4-C0F2-4E3B-9967-A3A6975D5FA9}">
      <dgm:prSet/>
      <dgm:spPr/>
      <dgm:t>
        <a:bodyPr/>
        <a:lstStyle/>
        <a:p>
          <a:endParaRPr lang="en-US" sz="1600"/>
        </a:p>
      </dgm:t>
    </dgm:pt>
    <dgm:pt modelId="{4AC567CF-D247-4089-9625-246F1C5094C3}">
      <dgm:prSet phldrT="[Text]" custT="1"/>
      <dgm:spPr/>
      <dgm:t>
        <a:bodyPr/>
        <a:lstStyle/>
        <a:p>
          <a:r>
            <a:rPr lang="en-US" sz="1600"/>
            <a:t>Consult with OGC</a:t>
          </a:r>
        </a:p>
      </dgm:t>
    </dgm:pt>
    <dgm:pt modelId="{B7F983DB-3A1F-4645-BE1E-3CF28CA11786}" type="parTrans" cxnId="{BDAC5F2B-C8E0-490D-832E-FF064F823C03}">
      <dgm:prSet/>
      <dgm:spPr/>
      <dgm:t>
        <a:bodyPr/>
        <a:lstStyle/>
        <a:p>
          <a:endParaRPr lang="en-US" sz="1600"/>
        </a:p>
      </dgm:t>
    </dgm:pt>
    <dgm:pt modelId="{27C5A158-B5E7-4151-B9F9-8B17CD031F28}" type="sibTrans" cxnId="{BDAC5F2B-C8E0-490D-832E-FF064F823C03}">
      <dgm:prSet/>
      <dgm:spPr/>
      <dgm:t>
        <a:bodyPr/>
        <a:lstStyle/>
        <a:p>
          <a:endParaRPr lang="en-US" sz="1600"/>
        </a:p>
      </dgm:t>
    </dgm:pt>
    <dgm:pt modelId="{CDE4DA2C-826E-4216-9C16-64D26D2B1231}">
      <dgm:prSet phldrT="[Text]" custT="1"/>
      <dgm:spPr/>
      <dgm:t>
        <a:bodyPr/>
        <a:lstStyle/>
        <a:p>
          <a:r>
            <a:rPr lang="en-US" sz="1600"/>
            <a:t>Author &amp; send decision letters</a:t>
          </a:r>
        </a:p>
      </dgm:t>
    </dgm:pt>
    <dgm:pt modelId="{E472544B-14B8-45EB-8435-36B050BD5E5B}" type="parTrans" cxnId="{A06FDDAC-8AAC-4C7F-BDBF-5151EC25BB2D}">
      <dgm:prSet/>
      <dgm:spPr/>
      <dgm:t>
        <a:bodyPr/>
        <a:lstStyle/>
        <a:p>
          <a:endParaRPr lang="en-US" sz="1600"/>
        </a:p>
      </dgm:t>
    </dgm:pt>
    <dgm:pt modelId="{7C2D2EA8-D9CB-43E3-9B16-E403F4D85B0A}" type="sibTrans" cxnId="{A06FDDAC-8AAC-4C7F-BDBF-5151EC25BB2D}">
      <dgm:prSet/>
      <dgm:spPr/>
      <dgm:t>
        <a:bodyPr/>
        <a:lstStyle/>
        <a:p>
          <a:endParaRPr lang="en-US" sz="1600"/>
        </a:p>
      </dgm:t>
    </dgm:pt>
    <dgm:pt modelId="{B5147ED1-6EE3-4FD3-9181-0BADE112B901}">
      <dgm:prSet phldrT="[Text]" custT="1"/>
      <dgm:spPr/>
      <dgm:t>
        <a:bodyPr/>
        <a:lstStyle/>
        <a:p>
          <a:r>
            <a:rPr lang="en-US" sz="1600"/>
            <a:t>Final decision</a:t>
          </a:r>
        </a:p>
      </dgm:t>
    </dgm:pt>
    <dgm:pt modelId="{AA1249FF-0888-4371-A575-6FD16908247C}" type="parTrans" cxnId="{68E6C2DE-C70B-4A8A-9704-043C94CE47AC}">
      <dgm:prSet/>
      <dgm:spPr/>
      <dgm:t>
        <a:bodyPr/>
        <a:lstStyle/>
        <a:p>
          <a:endParaRPr lang="en-US" sz="1600"/>
        </a:p>
      </dgm:t>
    </dgm:pt>
    <dgm:pt modelId="{57401F6A-1545-46D0-AF9E-42F8CF1581CF}" type="sibTrans" cxnId="{68E6C2DE-C70B-4A8A-9704-043C94CE47AC}">
      <dgm:prSet/>
      <dgm:spPr/>
      <dgm:t>
        <a:bodyPr/>
        <a:lstStyle/>
        <a:p>
          <a:endParaRPr lang="en-US" sz="1600"/>
        </a:p>
      </dgm:t>
    </dgm:pt>
    <dgm:pt modelId="{05F44CA2-C1EF-47D6-9EB8-7D028F4EB55E}">
      <dgm:prSet phldrT="[Text]" custT="1"/>
      <dgm:spPr/>
      <dgm:t>
        <a:bodyPr/>
        <a:lstStyle/>
        <a:p>
          <a:r>
            <a:rPr lang="en-US" sz="1600"/>
            <a:t>CBA: Grievance</a:t>
          </a:r>
        </a:p>
      </dgm:t>
    </dgm:pt>
    <dgm:pt modelId="{EF28FE90-A7C6-4D36-A8E5-AD0C73DBA2A5}" type="parTrans" cxnId="{A2059954-C2F4-4753-A6C9-5A5A335B0FC3}">
      <dgm:prSet/>
      <dgm:spPr/>
      <dgm:t>
        <a:bodyPr/>
        <a:lstStyle/>
        <a:p>
          <a:endParaRPr lang="en-US" sz="1600"/>
        </a:p>
      </dgm:t>
    </dgm:pt>
    <dgm:pt modelId="{1F2025E3-5D10-410D-9CD6-91C220874B23}" type="sibTrans" cxnId="{A2059954-C2F4-4753-A6C9-5A5A335B0FC3}">
      <dgm:prSet/>
      <dgm:spPr/>
      <dgm:t>
        <a:bodyPr/>
        <a:lstStyle/>
        <a:p>
          <a:endParaRPr lang="en-US" sz="1600"/>
        </a:p>
      </dgm:t>
    </dgm:pt>
    <dgm:pt modelId="{A976AC9E-CB79-4528-A208-1A0930A892D9}">
      <dgm:prSet phldrT="[Text]" custT="1"/>
      <dgm:spPr/>
      <dgm:t>
        <a:bodyPr/>
        <a:lstStyle/>
        <a:p>
          <a:r>
            <a:rPr lang="en-US" sz="1600"/>
            <a:t>Student: CH 14</a:t>
          </a:r>
        </a:p>
      </dgm:t>
    </dgm:pt>
    <dgm:pt modelId="{964C015F-F054-40FA-98B1-B99C8736331C}" type="parTrans" cxnId="{F0BCE545-DBF4-40C2-BEF0-5E37C9E03E7D}">
      <dgm:prSet/>
      <dgm:spPr/>
      <dgm:t>
        <a:bodyPr/>
        <a:lstStyle/>
        <a:p>
          <a:endParaRPr lang="en-US" sz="1600"/>
        </a:p>
      </dgm:t>
    </dgm:pt>
    <dgm:pt modelId="{0BB73E79-4997-4AA9-874E-D45F00ADF21A}" type="sibTrans" cxnId="{F0BCE545-DBF4-40C2-BEF0-5E37C9E03E7D}">
      <dgm:prSet/>
      <dgm:spPr/>
      <dgm:t>
        <a:bodyPr/>
        <a:lstStyle/>
        <a:p>
          <a:endParaRPr lang="en-US" sz="1600"/>
        </a:p>
      </dgm:t>
    </dgm:pt>
    <dgm:pt modelId="{D011AA3F-4013-4702-9FDF-EBBDBFF9A432}">
      <dgm:prSet phldrT="[Text]" custT="1"/>
      <dgm:spPr/>
      <dgm:t>
        <a:bodyPr/>
        <a:lstStyle/>
        <a:p>
          <a:r>
            <a:rPr lang="en-US" sz="1600"/>
            <a:t>DM= President</a:t>
          </a:r>
        </a:p>
      </dgm:t>
    </dgm:pt>
    <dgm:pt modelId="{8BE53484-3B51-48D4-951B-0AD6F8F2F5AF}" type="parTrans" cxnId="{8E40C16C-B2E0-4675-92C6-FE908C27147C}">
      <dgm:prSet/>
      <dgm:spPr/>
      <dgm:t>
        <a:bodyPr/>
        <a:lstStyle/>
        <a:p>
          <a:endParaRPr lang="en-US" sz="1600"/>
        </a:p>
      </dgm:t>
    </dgm:pt>
    <dgm:pt modelId="{08925D86-A507-4B4A-A394-13666645C76F}" type="sibTrans" cxnId="{8E40C16C-B2E0-4675-92C6-FE908C27147C}">
      <dgm:prSet/>
      <dgm:spPr/>
      <dgm:t>
        <a:bodyPr/>
        <a:lstStyle/>
        <a:p>
          <a:endParaRPr lang="en-US" sz="1600"/>
        </a:p>
      </dgm:t>
    </dgm:pt>
    <dgm:pt modelId="{6E7C1517-95C0-4901-84FC-3223008C28B0}">
      <dgm:prSet phldrT="[Text]" custT="1"/>
      <dgm:spPr/>
      <dgm:t>
        <a:bodyPr/>
        <a:lstStyle/>
        <a:p>
          <a:r>
            <a:rPr lang="en-US" sz="1600"/>
            <a:t>Conduct interviews</a:t>
          </a:r>
        </a:p>
      </dgm:t>
    </dgm:pt>
    <dgm:pt modelId="{D20A40CA-DB79-4CE8-A4DB-A0FAEBCB8255}" type="parTrans" cxnId="{DBA62789-197C-4AA0-85DE-7C3493AF8E19}">
      <dgm:prSet/>
      <dgm:spPr/>
      <dgm:t>
        <a:bodyPr/>
        <a:lstStyle/>
        <a:p>
          <a:endParaRPr lang="en-US"/>
        </a:p>
      </dgm:t>
    </dgm:pt>
    <dgm:pt modelId="{CA998271-2F54-46C6-A512-830B5B6FBECE}" type="sibTrans" cxnId="{DBA62789-197C-4AA0-85DE-7C3493AF8E19}">
      <dgm:prSet/>
      <dgm:spPr/>
      <dgm:t>
        <a:bodyPr/>
        <a:lstStyle/>
        <a:p>
          <a:endParaRPr lang="en-US"/>
        </a:p>
      </dgm:t>
    </dgm:pt>
    <dgm:pt modelId="{180E31AA-5ACE-4B2D-936D-E10AD614BCB7}">
      <dgm:prSet phldrT="[Text]" custT="1"/>
      <dgm:spPr/>
      <dgm:t>
        <a:bodyPr/>
        <a:lstStyle/>
        <a:p>
          <a:r>
            <a:rPr lang="en-US" sz="1600"/>
            <a:t>Gather evidence</a:t>
          </a:r>
        </a:p>
      </dgm:t>
    </dgm:pt>
    <dgm:pt modelId="{9BC385EC-87F2-45CD-9FD3-76CD4CCAFE6F}" type="parTrans" cxnId="{933E343D-BA2C-43D1-9C1D-D38E94A9492C}">
      <dgm:prSet/>
      <dgm:spPr/>
      <dgm:t>
        <a:bodyPr/>
        <a:lstStyle/>
        <a:p>
          <a:endParaRPr lang="en-US"/>
        </a:p>
      </dgm:t>
    </dgm:pt>
    <dgm:pt modelId="{AE7FA09A-3170-43B4-98ED-A341C6ECEEEC}" type="sibTrans" cxnId="{933E343D-BA2C-43D1-9C1D-D38E94A9492C}">
      <dgm:prSet/>
      <dgm:spPr/>
      <dgm:t>
        <a:bodyPr/>
        <a:lstStyle/>
        <a:p>
          <a:endParaRPr lang="en-US"/>
        </a:p>
      </dgm:t>
    </dgm:pt>
    <dgm:pt modelId="{CE428866-F378-4BBE-AC33-4492EF33F75C}" type="pres">
      <dgm:prSet presAssocID="{9A6EF40D-3360-4795-AFE0-577F0166C78B}" presName="Name0" presStyleCnt="0">
        <dgm:presLayoutVars>
          <dgm:dir/>
          <dgm:animLvl val="lvl"/>
          <dgm:resizeHandles val="exact"/>
        </dgm:presLayoutVars>
      </dgm:prSet>
      <dgm:spPr/>
    </dgm:pt>
    <dgm:pt modelId="{52935D68-B362-4432-AC04-2160DAD7BF50}" type="pres">
      <dgm:prSet presAssocID="{18F4C610-B4F0-42B6-AE23-20CB123F0D58}" presName="composite" presStyleCnt="0"/>
      <dgm:spPr/>
    </dgm:pt>
    <dgm:pt modelId="{A93E260A-90AC-4E1E-AE7B-1DCBCF9A7689}" type="pres">
      <dgm:prSet presAssocID="{18F4C610-B4F0-42B6-AE23-20CB123F0D58}" presName="parTx" presStyleLbl="node1" presStyleIdx="0" presStyleCnt="6">
        <dgm:presLayoutVars>
          <dgm:chMax val="0"/>
          <dgm:chPref val="0"/>
          <dgm:bulletEnabled val="1"/>
        </dgm:presLayoutVars>
      </dgm:prSet>
      <dgm:spPr/>
    </dgm:pt>
    <dgm:pt modelId="{18E85279-D7E5-4209-B8CD-3612BA4C5B00}" type="pres">
      <dgm:prSet presAssocID="{18F4C610-B4F0-42B6-AE23-20CB123F0D58}" presName="desTx" presStyleLbl="revTx" presStyleIdx="0" presStyleCnt="5">
        <dgm:presLayoutVars>
          <dgm:bulletEnabled val="1"/>
        </dgm:presLayoutVars>
      </dgm:prSet>
      <dgm:spPr/>
    </dgm:pt>
    <dgm:pt modelId="{299A1ECE-4A87-43DF-A43B-1C72D54CA445}" type="pres">
      <dgm:prSet presAssocID="{B6E4DE1E-3EDF-41B3-9F89-A508E1E3C9A8}" presName="space" presStyleCnt="0"/>
      <dgm:spPr/>
    </dgm:pt>
    <dgm:pt modelId="{4BC664B3-0AC9-436F-9389-14CC48F6AFFC}" type="pres">
      <dgm:prSet presAssocID="{AC28CE3D-B7AF-44E9-A23D-5BE68B6B3A09}" presName="composite" presStyleCnt="0"/>
      <dgm:spPr/>
    </dgm:pt>
    <dgm:pt modelId="{A90FD955-7295-4743-8378-26C42C9BA5A4}" type="pres">
      <dgm:prSet presAssocID="{AC28CE3D-B7AF-44E9-A23D-5BE68B6B3A09}" presName="parTx" presStyleLbl="node1" presStyleIdx="1" presStyleCnt="6">
        <dgm:presLayoutVars>
          <dgm:chMax val="0"/>
          <dgm:chPref val="0"/>
          <dgm:bulletEnabled val="1"/>
        </dgm:presLayoutVars>
      </dgm:prSet>
      <dgm:spPr/>
    </dgm:pt>
    <dgm:pt modelId="{A1C9628C-8C82-4C9F-82E3-41DC51501BF5}" type="pres">
      <dgm:prSet presAssocID="{AC28CE3D-B7AF-44E9-A23D-5BE68B6B3A09}" presName="desTx" presStyleLbl="revTx" presStyleIdx="0" presStyleCnt="5">
        <dgm:presLayoutVars>
          <dgm:bulletEnabled val="1"/>
        </dgm:presLayoutVars>
      </dgm:prSet>
      <dgm:spPr/>
    </dgm:pt>
    <dgm:pt modelId="{714DE5D4-F06F-4282-9089-9334148C4A12}" type="pres">
      <dgm:prSet presAssocID="{A4248225-27E0-45A1-B031-17FD7CDD34F6}" presName="space" presStyleCnt="0"/>
      <dgm:spPr/>
    </dgm:pt>
    <dgm:pt modelId="{B74EAD75-4341-4913-A6A9-43C5F05AD424}" type="pres">
      <dgm:prSet presAssocID="{563E245D-D319-46A9-8000-F2C3F2AE8F57}" presName="composite" presStyleCnt="0"/>
      <dgm:spPr/>
    </dgm:pt>
    <dgm:pt modelId="{903D21F1-FCF6-470C-AB29-7C2B72E126F3}" type="pres">
      <dgm:prSet presAssocID="{563E245D-D319-46A9-8000-F2C3F2AE8F57}" presName="parTx" presStyleLbl="node1" presStyleIdx="2" presStyleCnt="6">
        <dgm:presLayoutVars>
          <dgm:chMax val="0"/>
          <dgm:chPref val="0"/>
          <dgm:bulletEnabled val="1"/>
        </dgm:presLayoutVars>
      </dgm:prSet>
      <dgm:spPr/>
    </dgm:pt>
    <dgm:pt modelId="{0483143E-B1A2-4FB2-936E-F405297690F1}" type="pres">
      <dgm:prSet presAssocID="{563E245D-D319-46A9-8000-F2C3F2AE8F57}" presName="desTx" presStyleLbl="revTx" presStyleIdx="1" presStyleCnt="5">
        <dgm:presLayoutVars>
          <dgm:bulletEnabled val="1"/>
        </dgm:presLayoutVars>
      </dgm:prSet>
      <dgm:spPr/>
    </dgm:pt>
    <dgm:pt modelId="{554DCB9E-D7F9-49D4-8A1F-54F4E7FDFF14}" type="pres">
      <dgm:prSet presAssocID="{8233502D-4A77-4FB6-B523-4BA0046E5C67}" presName="space" presStyleCnt="0"/>
      <dgm:spPr/>
    </dgm:pt>
    <dgm:pt modelId="{E6A37F58-102F-4BDC-9929-EAC52830D883}" type="pres">
      <dgm:prSet presAssocID="{95607A60-EE21-471C-BF19-D44AF42E2137}" presName="composite" presStyleCnt="0"/>
      <dgm:spPr/>
    </dgm:pt>
    <dgm:pt modelId="{0CF7D8C6-AEBA-4CA2-8102-D99C3DBE1383}" type="pres">
      <dgm:prSet presAssocID="{95607A60-EE21-471C-BF19-D44AF42E2137}" presName="parTx" presStyleLbl="node1" presStyleIdx="3" presStyleCnt="6">
        <dgm:presLayoutVars>
          <dgm:chMax val="0"/>
          <dgm:chPref val="0"/>
          <dgm:bulletEnabled val="1"/>
        </dgm:presLayoutVars>
      </dgm:prSet>
      <dgm:spPr/>
    </dgm:pt>
    <dgm:pt modelId="{1E71EA3D-B4A6-4613-8872-27CEAE6473ED}" type="pres">
      <dgm:prSet presAssocID="{95607A60-EE21-471C-BF19-D44AF42E2137}" presName="desTx" presStyleLbl="revTx" presStyleIdx="2" presStyleCnt="5">
        <dgm:presLayoutVars>
          <dgm:bulletEnabled val="1"/>
        </dgm:presLayoutVars>
      </dgm:prSet>
      <dgm:spPr/>
    </dgm:pt>
    <dgm:pt modelId="{5BDFC753-FAE6-4526-B725-8B1D6229FA3C}" type="pres">
      <dgm:prSet presAssocID="{879E08CE-0A77-4328-A835-22769AB40C07}" presName="space" presStyleCnt="0"/>
      <dgm:spPr/>
    </dgm:pt>
    <dgm:pt modelId="{CEBCEDCF-339A-42D5-80FA-0D3AA6018018}" type="pres">
      <dgm:prSet presAssocID="{864A195D-2CC7-4E64-8D53-F8A290205EF6}" presName="composite" presStyleCnt="0"/>
      <dgm:spPr/>
    </dgm:pt>
    <dgm:pt modelId="{F8FD5CB2-BEDC-4BCE-8679-6B5FAA44D8B6}" type="pres">
      <dgm:prSet presAssocID="{864A195D-2CC7-4E64-8D53-F8A290205EF6}" presName="parTx" presStyleLbl="node1" presStyleIdx="4" presStyleCnt="6">
        <dgm:presLayoutVars>
          <dgm:chMax val="0"/>
          <dgm:chPref val="0"/>
          <dgm:bulletEnabled val="1"/>
        </dgm:presLayoutVars>
      </dgm:prSet>
      <dgm:spPr/>
    </dgm:pt>
    <dgm:pt modelId="{5EA1B14C-6EED-40B4-9A7B-5B13070E016D}" type="pres">
      <dgm:prSet presAssocID="{864A195D-2CC7-4E64-8D53-F8A290205EF6}" presName="desTx" presStyleLbl="revTx" presStyleIdx="3" presStyleCnt="5">
        <dgm:presLayoutVars>
          <dgm:bulletEnabled val="1"/>
        </dgm:presLayoutVars>
      </dgm:prSet>
      <dgm:spPr/>
    </dgm:pt>
    <dgm:pt modelId="{31324245-0AA2-4F8B-9C5A-626B8314BC7C}" type="pres">
      <dgm:prSet presAssocID="{F9EC5815-57F9-4F3C-9E03-A2906003C30B}" presName="space" presStyleCnt="0"/>
      <dgm:spPr/>
    </dgm:pt>
    <dgm:pt modelId="{C7CCA245-15E2-4D46-82EC-47463F3657EA}" type="pres">
      <dgm:prSet presAssocID="{B5147ED1-6EE3-4FD3-9181-0BADE112B901}" presName="composite" presStyleCnt="0"/>
      <dgm:spPr/>
    </dgm:pt>
    <dgm:pt modelId="{EEACC131-FBB0-4469-A6E7-72DCEC06960A}" type="pres">
      <dgm:prSet presAssocID="{B5147ED1-6EE3-4FD3-9181-0BADE112B901}" presName="parTx" presStyleLbl="node1" presStyleIdx="5" presStyleCnt="6">
        <dgm:presLayoutVars>
          <dgm:chMax val="0"/>
          <dgm:chPref val="0"/>
          <dgm:bulletEnabled val="1"/>
        </dgm:presLayoutVars>
      </dgm:prSet>
      <dgm:spPr/>
    </dgm:pt>
    <dgm:pt modelId="{F4657460-39FB-472B-97BD-C5F717922704}" type="pres">
      <dgm:prSet presAssocID="{B5147ED1-6EE3-4FD3-9181-0BADE112B901}" presName="desTx" presStyleLbl="revTx" presStyleIdx="4" presStyleCnt="5">
        <dgm:presLayoutVars>
          <dgm:bulletEnabled val="1"/>
        </dgm:presLayoutVars>
      </dgm:prSet>
      <dgm:spPr/>
    </dgm:pt>
  </dgm:ptLst>
  <dgm:cxnLst>
    <dgm:cxn modelId="{D8B63D01-B595-44E4-98A2-0A07E5516157}" type="presOf" srcId="{B5147ED1-6EE3-4FD3-9181-0BADE112B901}" destId="{EEACC131-FBB0-4469-A6E7-72DCEC06960A}" srcOrd="0" destOrd="0" presId="urn:microsoft.com/office/officeart/2005/8/layout/chevron1"/>
    <dgm:cxn modelId="{0D099503-19BD-4C2E-BC78-54A1FE9ED3D5}" srcId="{95607A60-EE21-471C-BF19-D44AF42E2137}" destId="{6946F978-C2AF-4E58-BE94-46AF43C29B74}" srcOrd="0" destOrd="0" parTransId="{B0EC9720-C5A2-4AD9-A5FD-8E5DE7C932F7}" sibTransId="{52A6590F-B724-4C5D-A56C-357CF07C9F1D}"/>
    <dgm:cxn modelId="{0183C804-2697-47BF-BAE4-2EBD295C97AF}" type="presOf" srcId="{6CB342A8-2C55-42AE-AFC6-2ED4DE98EB8A}" destId="{1E71EA3D-B4A6-4613-8872-27CEAE6473ED}" srcOrd="0" destOrd="2" presId="urn:microsoft.com/office/officeart/2005/8/layout/chevron1"/>
    <dgm:cxn modelId="{021DF707-F243-4497-9C23-39A79A5A428D}" type="presOf" srcId="{563E245D-D319-46A9-8000-F2C3F2AE8F57}" destId="{903D21F1-FCF6-470C-AB29-7C2B72E126F3}" srcOrd="0" destOrd="0" presId="urn:microsoft.com/office/officeart/2005/8/layout/chevron1"/>
    <dgm:cxn modelId="{E8E16814-047B-4E0E-B0AC-CB4C45EC3F64}" type="presOf" srcId="{AD742AB0-5EFA-492F-A17F-C6C85B98BD1B}" destId="{0483143E-B1A2-4FB2-936E-F405297690F1}" srcOrd="0" destOrd="3" presId="urn:microsoft.com/office/officeart/2005/8/layout/chevron1"/>
    <dgm:cxn modelId="{239A1B1A-3780-4D8E-9B8B-4018288A3C2B}" srcId="{9A6EF40D-3360-4795-AFE0-577F0166C78B}" destId="{18F4C610-B4F0-42B6-AE23-20CB123F0D58}" srcOrd="0" destOrd="0" parTransId="{58B2D570-D3D6-49D8-B69B-679FE0855444}" sibTransId="{B6E4DE1E-3EDF-41B3-9F89-A508E1E3C9A8}"/>
    <dgm:cxn modelId="{878F2E1A-E59A-4153-B945-B5633D99FD5C}" type="presOf" srcId="{180E31AA-5ACE-4B2D-936D-E10AD614BCB7}" destId="{0483143E-B1A2-4FB2-936E-F405297690F1}" srcOrd="0" destOrd="2" presId="urn:microsoft.com/office/officeart/2005/8/layout/chevron1"/>
    <dgm:cxn modelId="{0E7C761D-F41A-4715-948E-FF33FE839491}" type="presOf" srcId="{27A43B06-DA70-40BE-9860-B418A754969D}" destId="{A1C9628C-8C82-4C9F-82E3-41DC51501BF5}" srcOrd="0" destOrd="2" presId="urn:microsoft.com/office/officeart/2005/8/layout/chevron1"/>
    <dgm:cxn modelId="{55FE2027-3285-4837-BC93-40D1421662AA}" srcId="{9A6EF40D-3360-4795-AFE0-577F0166C78B}" destId="{95607A60-EE21-471C-BF19-D44AF42E2137}" srcOrd="3" destOrd="0" parTransId="{0F04FE90-B36B-40F3-938F-E2D9B850B6E2}" sibTransId="{879E08CE-0A77-4328-A835-22769AB40C07}"/>
    <dgm:cxn modelId="{EF91B027-8F2B-43D3-A3B9-CD668DADDACA}" type="presOf" srcId="{65D70D49-40A8-4C04-9D1F-B2319FC2FFE0}" destId="{1E71EA3D-B4A6-4613-8872-27CEAE6473ED}" srcOrd="0" destOrd="1" presId="urn:microsoft.com/office/officeart/2005/8/layout/chevron1"/>
    <dgm:cxn modelId="{BDAC5F2B-C8E0-490D-832E-FF064F823C03}" srcId="{17A8FC6A-4B12-4949-95E1-68D66B03E4B3}" destId="{4AC567CF-D247-4089-9625-246F1C5094C3}" srcOrd="1" destOrd="0" parTransId="{B7F983DB-3A1F-4645-BE1E-3CF28CA11786}" sibTransId="{27C5A158-B5E7-4151-B9F9-8B17CD031F28}"/>
    <dgm:cxn modelId="{2725D82F-72F3-44A7-A276-27872E445E2B}" srcId="{864A195D-2CC7-4E64-8D53-F8A290205EF6}" destId="{2534D565-49B1-4007-AC27-C1FA99C6C9C6}" srcOrd="0" destOrd="0" parTransId="{ACBF0499-40CA-46FA-8943-43B0AA9AA1D2}" sibTransId="{7D7D320A-FCA8-4062-8C65-569AD9AAA9BF}"/>
    <dgm:cxn modelId="{8D820B37-6091-4F72-9119-4B1128FC8F03}" srcId="{9A6EF40D-3360-4795-AFE0-577F0166C78B}" destId="{AC28CE3D-B7AF-44E9-A23D-5BE68B6B3A09}" srcOrd="1" destOrd="0" parTransId="{AC929235-E2F5-486E-B556-668C84F73BC1}" sibTransId="{A4248225-27E0-45A1-B031-17FD7CDD34F6}"/>
    <dgm:cxn modelId="{933E343D-BA2C-43D1-9C1D-D38E94A9492C}" srcId="{563E245D-D319-46A9-8000-F2C3F2AE8F57}" destId="{180E31AA-5ACE-4B2D-936D-E10AD614BCB7}" srcOrd="2" destOrd="0" parTransId="{9BC385EC-87F2-45CD-9FD3-76CD4CCAFE6F}" sibTransId="{AE7FA09A-3170-43B4-98ED-A341C6ECEEEC}"/>
    <dgm:cxn modelId="{5DD7145F-C685-4622-8C60-A695EA0007D8}" srcId="{95607A60-EE21-471C-BF19-D44AF42E2137}" destId="{65D70D49-40A8-4C04-9D1F-B2319FC2FFE0}" srcOrd="1" destOrd="0" parTransId="{8512E5AC-5B3F-4584-A0DD-E33AAF4713E5}" sibTransId="{C1507FB1-9AA0-4F59-8ED4-F7C8AE6D1CE7}"/>
    <dgm:cxn modelId="{CFF5A163-BAB5-4ACD-970F-D5C83905B8BC}" srcId="{AC28CE3D-B7AF-44E9-A23D-5BE68B6B3A09}" destId="{9A12F869-ED15-4286-A755-F44E85BE6D6C}" srcOrd="0" destOrd="0" parTransId="{E9F56068-59F6-4E51-8D83-3DBF04EDCB22}" sibTransId="{E24A7EF3-B017-458F-8CCE-39E4C839C963}"/>
    <dgm:cxn modelId="{AC1F7544-8B55-4CFA-8034-E1CDE375AF8A}" type="presOf" srcId="{A976AC9E-CB79-4528-A208-1A0930A892D9}" destId="{F4657460-39FB-472B-97BD-C5F717922704}" srcOrd="0" destOrd="1" presId="urn:microsoft.com/office/officeart/2005/8/layout/chevron1"/>
    <dgm:cxn modelId="{9791CB64-4FF1-4B9F-939E-B1EC31EDDE00}" type="presOf" srcId="{2534D565-49B1-4007-AC27-C1FA99C6C9C6}" destId="{5EA1B14C-6EED-40B4-9A7B-5B13070E016D}" srcOrd="0" destOrd="0" presId="urn:microsoft.com/office/officeart/2005/8/layout/chevron1"/>
    <dgm:cxn modelId="{DF598345-E93F-4E68-BDF2-3E4E868B5985}" srcId="{AC28CE3D-B7AF-44E9-A23D-5BE68B6B3A09}" destId="{F9A31D47-5280-428E-A2DA-DCD67A015F10}" srcOrd="1" destOrd="0" parTransId="{1DA5E7BF-A183-4142-8C82-2DFB452AEF7D}" sibTransId="{07C71FEE-C1D0-4B03-8B56-D8B35C966F9C}"/>
    <dgm:cxn modelId="{F0BCE545-DBF4-40C2-BEF0-5E37C9E03E7D}" srcId="{B5147ED1-6EE3-4FD3-9181-0BADE112B901}" destId="{A976AC9E-CB79-4528-A208-1A0930A892D9}" srcOrd="1" destOrd="0" parTransId="{964C015F-F054-40FA-98B1-B99C8736331C}" sibTransId="{0BB73E79-4997-4AA9-874E-D45F00ADF21A}"/>
    <dgm:cxn modelId="{5C378C47-71B4-4C43-B3F3-65F3D98A0F3E}" type="presOf" srcId="{1F0DEEFC-EEAA-4ECE-B56C-DFE6D2F6DC4A}" destId="{1E71EA3D-B4A6-4613-8872-27CEAE6473ED}" srcOrd="0" destOrd="3" presId="urn:microsoft.com/office/officeart/2005/8/layout/chevron1"/>
    <dgm:cxn modelId="{5BB4E849-7960-4B92-A494-D8A1FD311F40}" srcId="{563E245D-D319-46A9-8000-F2C3F2AE8F57}" destId="{1211FB87-64F5-43E3-9F01-37773565CE7F}" srcOrd="4" destOrd="0" parTransId="{A9710BB1-E2D4-4C14-A0DB-D78738A3B10C}" sibTransId="{A0D86253-4C59-406D-BD92-A16DB32892F0}"/>
    <dgm:cxn modelId="{D20B1B6B-BC0F-4D29-90C2-41AC6EE12854}" type="presOf" srcId="{9A6EF40D-3360-4795-AFE0-577F0166C78B}" destId="{CE428866-F378-4BBE-AC33-4492EF33F75C}" srcOrd="0" destOrd="0" presId="urn:microsoft.com/office/officeart/2005/8/layout/chevron1"/>
    <dgm:cxn modelId="{C737E16B-44BE-4B14-8520-F631A8297203}" srcId="{864A195D-2CC7-4E64-8D53-F8A290205EF6}" destId="{17A8FC6A-4B12-4949-95E1-68D66B03E4B3}" srcOrd="1" destOrd="0" parTransId="{1D0328B5-56DE-456F-BD4C-8E22329D994D}" sibTransId="{79E17227-F573-4916-9E0C-DFAAF44C8C5B}"/>
    <dgm:cxn modelId="{AF486C6C-5CB8-4566-B6C5-686A5EA7D0DB}" srcId="{9A6EF40D-3360-4795-AFE0-577F0166C78B}" destId="{563E245D-D319-46A9-8000-F2C3F2AE8F57}" srcOrd="2" destOrd="0" parTransId="{D1FB8EFF-54DE-42A6-BDA9-D350ECA25B64}" sibTransId="{8233502D-4A77-4FB6-B523-4BA0046E5C67}"/>
    <dgm:cxn modelId="{8E40C16C-B2E0-4675-92C6-FE908C27147C}" srcId="{B5147ED1-6EE3-4FD3-9181-0BADE112B901}" destId="{D011AA3F-4013-4702-9FDF-EBBDBFF9A432}" srcOrd="2" destOrd="0" parTransId="{8BE53484-3B51-48D4-951B-0AD6F8F2F5AF}" sibTransId="{08925D86-A507-4B4A-A394-13666645C76F}"/>
    <dgm:cxn modelId="{095E664D-7FAB-4DAC-8D10-BB33B076D257}" type="presOf" srcId="{18F4C610-B4F0-42B6-AE23-20CB123F0D58}" destId="{A93E260A-90AC-4E1E-AE7B-1DCBCF9A7689}" srcOrd="0" destOrd="0" presId="urn:microsoft.com/office/officeart/2005/8/layout/chevron1"/>
    <dgm:cxn modelId="{9F76256F-0ABA-441F-8792-563505144D07}" type="presOf" srcId="{17A8FC6A-4B12-4949-95E1-68D66B03E4B3}" destId="{5EA1B14C-6EED-40B4-9A7B-5B13070E016D}" srcOrd="0" destOrd="1" presId="urn:microsoft.com/office/officeart/2005/8/layout/chevron1"/>
    <dgm:cxn modelId="{D8E48051-B10F-4951-9800-A6B1DB56A4A4}" type="presOf" srcId="{864A195D-2CC7-4E64-8D53-F8A290205EF6}" destId="{F8FD5CB2-BEDC-4BCE-8679-6B5FAA44D8B6}" srcOrd="0" destOrd="0" presId="urn:microsoft.com/office/officeart/2005/8/layout/chevron1"/>
    <dgm:cxn modelId="{A2059954-C2F4-4753-A6C9-5A5A335B0FC3}" srcId="{B5147ED1-6EE3-4FD3-9181-0BADE112B901}" destId="{05F44CA2-C1EF-47D6-9EB8-7D028F4EB55E}" srcOrd="0" destOrd="0" parTransId="{EF28FE90-A7C6-4D36-A8E5-AD0C73DBA2A5}" sibTransId="{1F2025E3-5D10-410D-9CD6-91C220874B23}"/>
    <dgm:cxn modelId="{5DF81C75-BB15-4C2B-8FBF-6125082F2D81}" type="presOf" srcId="{AD6D06FD-3D03-493C-850C-280A1F220E09}" destId="{5EA1B14C-6EED-40B4-9A7B-5B13070E016D}" srcOrd="0" destOrd="2" presId="urn:microsoft.com/office/officeart/2005/8/layout/chevron1"/>
    <dgm:cxn modelId="{DAFEA97C-ED89-42A7-8375-AE2B899B85B7}" srcId="{95607A60-EE21-471C-BF19-D44AF42E2137}" destId="{6CB342A8-2C55-42AE-AFC6-2ED4DE98EB8A}" srcOrd="2" destOrd="0" parTransId="{5461881D-B4BB-42E6-8994-2B7AF2A9D749}" sibTransId="{3CFA43A5-1CA1-4BBD-8BD5-F6412DED4A87}"/>
    <dgm:cxn modelId="{803C0383-10B1-4375-A389-796488304BB1}" srcId="{563E245D-D319-46A9-8000-F2C3F2AE8F57}" destId="{2AEB2EBE-49C5-4571-8EFA-2CAE73F22394}" srcOrd="0" destOrd="0" parTransId="{934AAE05-A2B5-412B-91F4-D05148C349A2}" sibTransId="{5807DEDB-27A6-4D81-AF38-8A53987E5B73}"/>
    <dgm:cxn modelId="{E6809683-9B1C-43A9-86DF-7DBE80C20F51}" type="presOf" srcId="{CDE4DA2C-826E-4216-9C16-64D26D2B1231}" destId="{5EA1B14C-6EED-40B4-9A7B-5B13070E016D}" srcOrd="0" destOrd="4" presId="urn:microsoft.com/office/officeart/2005/8/layout/chevron1"/>
    <dgm:cxn modelId="{DBA62789-197C-4AA0-85DE-7C3493AF8E19}" srcId="{563E245D-D319-46A9-8000-F2C3F2AE8F57}" destId="{6E7C1517-95C0-4901-84FC-3223008C28B0}" srcOrd="1" destOrd="0" parTransId="{D20A40CA-DB79-4CE8-A4DB-A0FAEBCB8255}" sibTransId="{CA998271-2F54-46C6-A512-830B5B6FBECE}"/>
    <dgm:cxn modelId="{7B981F9D-4222-4170-9F7A-78B8431A2AEF}" srcId="{95607A60-EE21-471C-BF19-D44AF42E2137}" destId="{1F0DEEFC-EEAA-4ECE-B56C-DFE6D2F6DC4A}" srcOrd="3" destOrd="0" parTransId="{FD83A51A-A1A0-4EA2-A51D-EC67760D8564}" sibTransId="{32534DF5-CC2A-4C44-B50A-D75CBA7860BE}"/>
    <dgm:cxn modelId="{145781A0-4629-45AE-AEF4-47CD7CBAA677}" type="presOf" srcId="{F9A31D47-5280-428E-A2DA-DCD67A015F10}" destId="{A1C9628C-8C82-4C9F-82E3-41DC51501BF5}" srcOrd="0" destOrd="1" presId="urn:microsoft.com/office/officeart/2005/8/layout/chevron1"/>
    <dgm:cxn modelId="{0EA141A8-A8FD-4012-95B0-F715C7B2692A}" type="presOf" srcId="{4AC567CF-D247-4089-9625-246F1C5094C3}" destId="{5EA1B14C-6EED-40B4-9A7B-5B13070E016D}" srcOrd="0" destOrd="3" presId="urn:microsoft.com/office/officeart/2005/8/layout/chevron1"/>
    <dgm:cxn modelId="{A06FDDAC-8AAC-4C7F-BDBF-5151EC25BB2D}" srcId="{17A8FC6A-4B12-4949-95E1-68D66B03E4B3}" destId="{CDE4DA2C-826E-4216-9C16-64D26D2B1231}" srcOrd="2" destOrd="0" parTransId="{E472544B-14B8-45EB-8435-36B050BD5E5B}" sibTransId="{7C2D2EA8-D9CB-43E3-9B16-E403F4D85B0A}"/>
    <dgm:cxn modelId="{9CBAEBBB-5978-40B4-A20D-2A95F4C0ABCD}" type="presOf" srcId="{9A12F869-ED15-4286-A755-F44E85BE6D6C}" destId="{A1C9628C-8C82-4C9F-82E3-41DC51501BF5}" srcOrd="0" destOrd="0" presId="urn:microsoft.com/office/officeart/2005/8/layout/chevron1"/>
    <dgm:cxn modelId="{7F0E84BC-D4EC-4021-84DF-9D0A335514FC}" type="presOf" srcId="{AC28CE3D-B7AF-44E9-A23D-5BE68B6B3A09}" destId="{A90FD955-7295-4743-8378-26C42C9BA5A4}" srcOrd="0" destOrd="0" presId="urn:microsoft.com/office/officeart/2005/8/layout/chevron1"/>
    <dgm:cxn modelId="{20997EC3-F740-4045-A6CD-C11BA5ED5FF4}" type="presOf" srcId="{2AEB2EBE-49C5-4571-8EFA-2CAE73F22394}" destId="{0483143E-B1A2-4FB2-936E-F405297690F1}" srcOrd="0" destOrd="0" presId="urn:microsoft.com/office/officeart/2005/8/layout/chevron1"/>
    <dgm:cxn modelId="{FDA47BC4-C0F2-4E3B-9967-A3A6975D5FA9}" srcId="{17A8FC6A-4B12-4949-95E1-68D66B03E4B3}" destId="{AD6D06FD-3D03-493C-850C-280A1F220E09}" srcOrd="0" destOrd="0" parTransId="{6CECF92C-43A9-460F-9891-03CF0CFE2C44}" sibTransId="{750A1EE0-9425-4339-BBD9-0B9890042FB6}"/>
    <dgm:cxn modelId="{75789FCD-18F9-4B5B-93C0-A36ECA57F71A}" type="presOf" srcId="{05F44CA2-C1EF-47D6-9EB8-7D028F4EB55E}" destId="{F4657460-39FB-472B-97BD-C5F717922704}" srcOrd="0" destOrd="0" presId="urn:microsoft.com/office/officeart/2005/8/layout/chevron1"/>
    <dgm:cxn modelId="{9684E9DC-8421-4D5F-9D14-C85750BC5A68}" type="presOf" srcId="{6E7C1517-95C0-4901-84FC-3223008C28B0}" destId="{0483143E-B1A2-4FB2-936E-F405297690F1}" srcOrd="0" destOrd="1" presId="urn:microsoft.com/office/officeart/2005/8/layout/chevron1"/>
    <dgm:cxn modelId="{68E6C2DE-C70B-4A8A-9704-043C94CE47AC}" srcId="{9A6EF40D-3360-4795-AFE0-577F0166C78B}" destId="{B5147ED1-6EE3-4FD3-9181-0BADE112B901}" srcOrd="5" destOrd="0" parTransId="{AA1249FF-0888-4371-A575-6FD16908247C}" sibTransId="{57401F6A-1545-46D0-AF9E-42F8CF1581CF}"/>
    <dgm:cxn modelId="{382140E1-B157-4D34-BE9E-963643148414}" type="presOf" srcId="{1211FB87-64F5-43E3-9F01-37773565CE7F}" destId="{0483143E-B1A2-4FB2-936E-F405297690F1}" srcOrd="0" destOrd="4" presId="urn:microsoft.com/office/officeart/2005/8/layout/chevron1"/>
    <dgm:cxn modelId="{1EB878E6-9372-4AA3-A318-E3B504901B67}" type="presOf" srcId="{D011AA3F-4013-4702-9FDF-EBBDBFF9A432}" destId="{F4657460-39FB-472B-97BD-C5F717922704}" srcOrd="0" destOrd="2" presId="urn:microsoft.com/office/officeart/2005/8/layout/chevron1"/>
    <dgm:cxn modelId="{52CC9CE9-1A82-419B-839D-B7B3333A0545}" srcId="{9A6EF40D-3360-4795-AFE0-577F0166C78B}" destId="{864A195D-2CC7-4E64-8D53-F8A290205EF6}" srcOrd="4" destOrd="0" parTransId="{17E92B56-45D1-4DC2-B532-F93B2B54FE3F}" sibTransId="{F9EC5815-57F9-4F3C-9E03-A2906003C30B}"/>
    <dgm:cxn modelId="{9A3129EF-8777-4906-A8B8-BC0700DE7A80}" type="presOf" srcId="{6946F978-C2AF-4E58-BE94-46AF43C29B74}" destId="{1E71EA3D-B4A6-4613-8872-27CEAE6473ED}" srcOrd="0" destOrd="0" presId="urn:microsoft.com/office/officeart/2005/8/layout/chevron1"/>
    <dgm:cxn modelId="{7A8BCBF8-E7BA-4AA2-A798-98EA6A678ABE}" type="presOf" srcId="{95607A60-EE21-471C-BF19-D44AF42E2137}" destId="{0CF7D8C6-AEBA-4CA2-8102-D99C3DBE1383}" srcOrd="0" destOrd="0" presId="urn:microsoft.com/office/officeart/2005/8/layout/chevron1"/>
    <dgm:cxn modelId="{EAA97FFC-0126-4C1C-9B57-959BC4E7EE2B}" srcId="{AC28CE3D-B7AF-44E9-A23D-5BE68B6B3A09}" destId="{27A43B06-DA70-40BE-9860-B418A754969D}" srcOrd="2" destOrd="0" parTransId="{8AEDDADD-0CD0-4F24-BB26-76EE2BDB0E0E}" sibTransId="{6AC2FD1B-49A3-4056-8C3D-0273228D0F21}"/>
    <dgm:cxn modelId="{DFADEDFD-82EA-4C75-894B-959EA722CCB9}" srcId="{563E245D-D319-46A9-8000-F2C3F2AE8F57}" destId="{AD742AB0-5EFA-492F-A17F-C6C85B98BD1B}" srcOrd="3" destOrd="0" parTransId="{9AC2C523-64E3-4E7C-9E98-3A3DC47AF38C}" sibTransId="{292686BF-D916-4D15-8237-D1A7FBA4F102}"/>
    <dgm:cxn modelId="{9F428765-6AD4-49C9-B0A5-5A74E0E582EA}" type="presParOf" srcId="{CE428866-F378-4BBE-AC33-4492EF33F75C}" destId="{52935D68-B362-4432-AC04-2160DAD7BF50}" srcOrd="0" destOrd="0" presId="urn:microsoft.com/office/officeart/2005/8/layout/chevron1"/>
    <dgm:cxn modelId="{33546C16-E3DB-44C9-B69A-63F1F6C5D353}" type="presParOf" srcId="{52935D68-B362-4432-AC04-2160DAD7BF50}" destId="{A93E260A-90AC-4E1E-AE7B-1DCBCF9A7689}" srcOrd="0" destOrd="0" presId="urn:microsoft.com/office/officeart/2005/8/layout/chevron1"/>
    <dgm:cxn modelId="{C667A19B-5BB2-4008-87AB-37D2CE7EDEC0}" type="presParOf" srcId="{52935D68-B362-4432-AC04-2160DAD7BF50}" destId="{18E85279-D7E5-4209-B8CD-3612BA4C5B00}" srcOrd="1" destOrd="0" presId="urn:microsoft.com/office/officeart/2005/8/layout/chevron1"/>
    <dgm:cxn modelId="{417883A0-033E-44C6-B8E6-6F182930DE1B}" type="presParOf" srcId="{CE428866-F378-4BBE-AC33-4492EF33F75C}" destId="{299A1ECE-4A87-43DF-A43B-1C72D54CA445}" srcOrd="1" destOrd="0" presId="urn:microsoft.com/office/officeart/2005/8/layout/chevron1"/>
    <dgm:cxn modelId="{B700F217-8A8C-4266-83F8-0CD1309D894A}" type="presParOf" srcId="{CE428866-F378-4BBE-AC33-4492EF33F75C}" destId="{4BC664B3-0AC9-436F-9389-14CC48F6AFFC}" srcOrd="2" destOrd="0" presId="urn:microsoft.com/office/officeart/2005/8/layout/chevron1"/>
    <dgm:cxn modelId="{897D60A2-35FA-42B9-AE58-F82546F3B3A2}" type="presParOf" srcId="{4BC664B3-0AC9-436F-9389-14CC48F6AFFC}" destId="{A90FD955-7295-4743-8378-26C42C9BA5A4}" srcOrd="0" destOrd="0" presId="urn:microsoft.com/office/officeart/2005/8/layout/chevron1"/>
    <dgm:cxn modelId="{AC3D9AFA-E8E1-4264-9723-6B7E42FAEFE4}" type="presParOf" srcId="{4BC664B3-0AC9-436F-9389-14CC48F6AFFC}" destId="{A1C9628C-8C82-4C9F-82E3-41DC51501BF5}" srcOrd="1" destOrd="0" presId="urn:microsoft.com/office/officeart/2005/8/layout/chevron1"/>
    <dgm:cxn modelId="{75957313-FC12-4BBA-92A3-3095ECDD3D54}" type="presParOf" srcId="{CE428866-F378-4BBE-AC33-4492EF33F75C}" destId="{714DE5D4-F06F-4282-9089-9334148C4A12}" srcOrd="3" destOrd="0" presId="urn:microsoft.com/office/officeart/2005/8/layout/chevron1"/>
    <dgm:cxn modelId="{FDEF2DF1-504B-49B5-98D2-B3549CA24863}" type="presParOf" srcId="{CE428866-F378-4BBE-AC33-4492EF33F75C}" destId="{B74EAD75-4341-4913-A6A9-43C5F05AD424}" srcOrd="4" destOrd="0" presId="urn:microsoft.com/office/officeart/2005/8/layout/chevron1"/>
    <dgm:cxn modelId="{CBDB5793-910C-4153-9332-F1FB4B90A901}" type="presParOf" srcId="{B74EAD75-4341-4913-A6A9-43C5F05AD424}" destId="{903D21F1-FCF6-470C-AB29-7C2B72E126F3}" srcOrd="0" destOrd="0" presId="urn:microsoft.com/office/officeart/2005/8/layout/chevron1"/>
    <dgm:cxn modelId="{8CF298CD-8F1F-4914-8B1F-2B029E207F94}" type="presParOf" srcId="{B74EAD75-4341-4913-A6A9-43C5F05AD424}" destId="{0483143E-B1A2-4FB2-936E-F405297690F1}" srcOrd="1" destOrd="0" presId="urn:microsoft.com/office/officeart/2005/8/layout/chevron1"/>
    <dgm:cxn modelId="{B855A01A-F87B-4C78-BBC0-37C9C7390759}" type="presParOf" srcId="{CE428866-F378-4BBE-AC33-4492EF33F75C}" destId="{554DCB9E-D7F9-49D4-8A1F-54F4E7FDFF14}" srcOrd="5" destOrd="0" presId="urn:microsoft.com/office/officeart/2005/8/layout/chevron1"/>
    <dgm:cxn modelId="{5EE3B57D-C58F-4942-8686-ABB25947BB73}" type="presParOf" srcId="{CE428866-F378-4BBE-AC33-4492EF33F75C}" destId="{E6A37F58-102F-4BDC-9929-EAC52830D883}" srcOrd="6" destOrd="0" presId="urn:microsoft.com/office/officeart/2005/8/layout/chevron1"/>
    <dgm:cxn modelId="{28365E9D-F078-4515-A7FC-69E3B8AAF37B}" type="presParOf" srcId="{E6A37F58-102F-4BDC-9929-EAC52830D883}" destId="{0CF7D8C6-AEBA-4CA2-8102-D99C3DBE1383}" srcOrd="0" destOrd="0" presId="urn:microsoft.com/office/officeart/2005/8/layout/chevron1"/>
    <dgm:cxn modelId="{7D60ED7B-9760-4DFD-80FF-BCDD8060EB6B}" type="presParOf" srcId="{E6A37F58-102F-4BDC-9929-EAC52830D883}" destId="{1E71EA3D-B4A6-4613-8872-27CEAE6473ED}" srcOrd="1" destOrd="0" presId="urn:microsoft.com/office/officeart/2005/8/layout/chevron1"/>
    <dgm:cxn modelId="{CC148FFA-A17A-41F0-9552-144E0A84479B}" type="presParOf" srcId="{CE428866-F378-4BBE-AC33-4492EF33F75C}" destId="{5BDFC753-FAE6-4526-B725-8B1D6229FA3C}" srcOrd="7" destOrd="0" presId="urn:microsoft.com/office/officeart/2005/8/layout/chevron1"/>
    <dgm:cxn modelId="{D4C82778-2815-4A69-9B0D-3B01DE2076B7}" type="presParOf" srcId="{CE428866-F378-4BBE-AC33-4492EF33F75C}" destId="{CEBCEDCF-339A-42D5-80FA-0D3AA6018018}" srcOrd="8" destOrd="0" presId="urn:microsoft.com/office/officeart/2005/8/layout/chevron1"/>
    <dgm:cxn modelId="{EF12455E-8575-45FC-8BA3-9996288A5A31}" type="presParOf" srcId="{CEBCEDCF-339A-42D5-80FA-0D3AA6018018}" destId="{F8FD5CB2-BEDC-4BCE-8679-6B5FAA44D8B6}" srcOrd="0" destOrd="0" presId="urn:microsoft.com/office/officeart/2005/8/layout/chevron1"/>
    <dgm:cxn modelId="{C0BB0968-2478-4843-8324-B96C07F14EF9}" type="presParOf" srcId="{CEBCEDCF-339A-42D5-80FA-0D3AA6018018}" destId="{5EA1B14C-6EED-40B4-9A7B-5B13070E016D}" srcOrd="1" destOrd="0" presId="urn:microsoft.com/office/officeart/2005/8/layout/chevron1"/>
    <dgm:cxn modelId="{D5653F64-8C0F-44EE-BE8F-E193331A63E0}" type="presParOf" srcId="{CE428866-F378-4BBE-AC33-4492EF33F75C}" destId="{31324245-0AA2-4F8B-9C5A-626B8314BC7C}" srcOrd="9" destOrd="0" presId="urn:microsoft.com/office/officeart/2005/8/layout/chevron1"/>
    <dgm:cxn modelId="{B0553C29-5B67-41D3-A71D-0AC2461D491A}" type="presParOf" srcId="{CE428866-F378-4BBE-AC33-4492EF33F75C}" destId="{C7CCA245-15E2-4D46-82EC-47463F3657EA}" srcOrd="10" destOrd="0" presId="urn:microsoft.com/office/officeart/2005/8/layout/chevron1"/>
    <dgm:cxn modelId="{6E77B6BB-4322-42B2-92C4-C23FDEBC61AD}" type="presParOf" srcId="{C7CCA245-15E2-4D46-82EC-47463F3657EA}" destId="{EEACC131-FBB0-4469-A6E7-72DCEC06960A}" srcOrd="0" destOrd="0" presId="urn:microsoft.com/office/officeart/2005/8/layout/chevron1"/>
    <dgm:cxn modelId="{E6EFFF1F-5971-4782-A414-93793524D3A3}" type="presParOf" srcId="{C7CCA245-15E2-4D46-82EC-47463F3657EA}" destId="{F4657460-39FB-472B-97BD-C5F717922704}"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E260A-90AC-4E1E-AE7B-1DCBCF9A7689}">
      <dsp:nvSpPr>
        <dsp:cNvPr id="0" name=""/>
        <dsp:cNvSpPr/>
      </dsp:nvSpPr>
      <dsp:spPr>
        <a:xfrm>
          <a:off x="6004"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Complaint to Designated Officer</a:t>
          </a:r>
        </a:p>
      </dsp:txBody>
      <dsp:txXfrm>
        <a:off x="392124" y="329910"/>
        <a:ext cx="1158359" cy="772239"/>
      </dsp:txXfrm>
    </dsp:sp>
    <dsp:sp modelId="{A90FD955-7295-4743-8378-26C42C9BA5A4}">
      <dsp:nvSpPr>
        <dsp:cNvPr id="0" name=""/>
        <dsp:cNvSpPr/>
      </dsp:nvSpPr>
      <dsp:spPr>
        <a:xfrm>
          <a:off x="1720603"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Resolution path</a:t>
          </a:r>
        </a:p>
      </dsp:txBody>
      <dsp:txXfrm>
        <a:off x="2106723" y="329910"/>
        <a:ext cx="1158359" cy="772239"/>
      </dsp:txXfrm>
    </dsp:sp>
    <dsp:sp modelId="{A1C9628C-8C82-4C9F-82E3-41DC51501BF5}">
      <dsp:nvSpPr>
        <dsp:cNvPr id="0" name=""/>
        <dsp:cNvSpPr/>
      </dsp:nvSpPr>
      <dsp:spPr>
        <a:xfrm>
          <a:off x="1720603"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Refer</a:t>
          </a:r>
        </a:p>
        <a:p>
          <a:pPr marL="171450" lvl="1" indent="-171450" algn="l" defTabSz="711200">
            <a:lnSpc>
              <a:spcPct val="90000"/>
            </a:lnSpc>
            <a:spcBef>
              <a:spcPct val="0"/>
            </a:spcBef>
            <a:spcAft>
              <a:spcPct val="15000"/>
            </a:spcAft>
            <a:buChar char="•"/>
          </a:pPr>
          <a:r>
            <a:rPr lang="en-US" sz="1600" kern="1200"/>
            <a:t>Informal</a:t>
          </a:r>
        </a:p>
        <a:p>
          <a:pPr marL="171450" lvl="1" indent="-171450" algn="l" defTabSz="711200">
            <a:lnSpc>
              <a:spcPct val="90000"/>
            </a:lnSpc>
            <a:spcBef>
              <a:spcPct val="0"/>
            </a:spcBef>
            <a:spcAft>
              <a:spcPct val="15000"/>
            </a:spcAft>
            <a:buChar char="•"/>
          </a:pPr>
          <a:r>
            <a:rPr lang="en-US" sz="1600" kern="1200"/>
            <a:t>Formal: investigation</a:t>
          </a:r>
        </a:p>
      </dsp:txBody>
      <dsp:txXfrm>
        <a:off x="1720603" y="1198679"/>
        <a:ext cx="1544478" cy="3278360"/>
      </dsp:txXfrm>
    </dsp:sp>
    <dsp:sp modelId="{903D21F1-FCF6-470C-AB29-7C2B72E126F3}">
      <dsp:nvSpPr>
        <dsp:cNvPr id="0" name=""/>
        <dsp:cNvSpPr/>
      </dsp:nvSpPr>
      <dsp:spPr>
        <a:xfrm>
          <a:off x="3435201"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Investigation</a:t>
          </a:r>
        </a:p>
      </dsp:txBody>
      <dsp:txXfrm>
        <a:off x="3821321" y="329910"/>
        <a:ext cx="1158359" cy="772239"/>
      </dsp:txXfrm>
    </dsp:sp>
    <dsp:sp modelId="{0483143E-B1A2-4FB2-936E-F405297690F1}">
      <dsp:nvSpPr>
        <dsp:cNvPr id="0" name=""/>
        <dsp:cNvSpPr/>
      </dsp:nvSpPr>
      <dsp:spPr>
        <a:xfrm>
          <a:off x="3435201"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Appointed investigator</a:t>
          </a:r>
        </a:p>
        <a:p>
          <a:pPr marL="171450" lvl="1" indent="-171450" algn="l" defTabSz="711200">
            <a:lnSpc>
              <a:spcPct val="90000"/>
            </a:lnSpc>
            <a:spcBef>
              <a:spcPct val="0"/>
            </a:spcBef>
            <a:spcAft>
              <a:spcPct val="15000"/>
            </a:spcAft>
            <a:buChar char="•"/>
          </a:pPr>
          <a:r>
            <a:rPr lang="en-US" sz="1600" kern="1200"/>
            <a:t>Conduct interviews</a:t>
          </a:r>
        </a:p>
        <a:p>
          <a:pPr marL="171450" lvl="1" indent="-171450" algn="l" defTabSz="711200">
            <a:lnSpc>
              <a:spcPct val="90000"/>
            </a:lnSpc>
            <a:spcBef>
              <a:spcPct val="0"/>
            </a:spcBef>
            <a:spcAft>
              <a:spcPct val="15000"/>
            </a:spcAft>
            <a:buChar char="•"/>
          </a:pPr>
          <a:r>
            <a:rPr lang="en-US" sz="1600" kern="1200"/>
            <a:t>Gather evidence</a:t>
          </a:r>
        </a:p>
        <a:p>
          <a:pPr marL="171450" lvl="1" indent="-171450" algn="l" defTabSz="711200">
            <a:lnSpc>
              <a:spcPct val="90000"/>
            </a:lnSpc>
            <a:spcBef>
              <a:spcPct val="0"/>
            </a:spcBef>
            <a:spcAft>
              <a:spcPct val="15000"/>
            </a:spcAft>
            <a:buChar char="•"/>
          </a:pPr>
          <a:r>
            <a:rPr lang="en-US" sz="1600" kern="1200"/>
            <a:t>Write investigation report</a:t>
          </a:r>
        </a:p>
        <a:p>
          <a:pPr marL="171450" lvl="1" indent="-171450" algn="l" defTabSz="711200">
            <a:lnSpc>
              <a:spcPct val="90000"/>
            </a:lnSpc>
            <a:spcBef>
              <a:spcPct val="0"/>
            </a:spcBef>
            <a:spcAft>
              <a:spcPct val="15000"/>
            </a:spcAft>
            <a:buChar char="•"/>
          </a:pPr>
          <a:r>
            <a:rPr lang="en-US" sz="1600" kern="1200"/>
            <a:t>Designated Officer reviews Report</a:t>
          </a:r>
        </a:p>
      </dsp:txBody>
      <dsp:txXfrm>
        <a:off x="3435201" y="1198679"/>
        <a:ext cx="1544478" cy="3278360"/>
      </dsp:txXfrm>
    </dsp:sp>
    <dsp:sp modelId="{0CF7D8C6-AEBA-4CA2-8102-D99C3DBE1383}">
      <dsp:nvSpPr>
        <dsp:cNvPr id="0" name=""/>
        <dsp:cNvSpPr/>
      </dsp:nvSpPr>
      <dsp:spPr>
        <a:xfrm>
          <a:off x="5149800"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Decision</a:t>
          </a:r>
        </a:p>
      </dsp:txBody>
      <dsp:txXfrm>
        <a:off x="5535920" y="329910"/>
        <a:ext cx="1158359" cy="772239"/>
      </dsp:txXfrm>
    </dsp:sp>
    <dsp:sp modelId="{1E71EA3D-B4A6-4613-8872-27CEAE6473ED}">
      <dsp:nvSpPr>
        <dsp:cNvPr id="0" name=""/>
        <dsp:cNvSpPr/>
      </dsp:nvSpPr>
      <dsp:spPr>
        <a:xfrm>
          <a:off x="5149800"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Report goes to OGC &amp; DM</a:t>
          </a:r>
        </a:p>
        <a:p>
          <a:pPr marL="171450" lvl="1" indent="-171450" algn="l" defTabSz="711200">
            <a:lnSpc>
              <a:spcPct val="90000"/>
            </a:lnSpc>
            <a:spcBef>
              <a:spcPct val="0"/>
            </a:spcBef>
            <a:spcAft>
              <a:spcPct val="15000"/>
            </a:spcAft>
            <a:buChar char="•"/>
          </a:pPr>
          <a:r>
            <a:rPr lang="en-US" sz="1600" kern="1200"/>
            <a:t>DM reviews report</a:t>
          </a:r>
        </a:p>
        <a:p>
          <a:pPr marL="171450" lvl="1" indent="-171450" algn="l" defTabSz="711200">
            <a:lnSpc>
              <a:spcPct val="90000"/>
            </a:lnSpc>
            <a:spcBef>
              <a:spcPct val="0"/>
            </a:spcBef>
            <a:spcAft>
              <a:spcPct val="15000"/>
            </a:spcAft>
            <a:buChar char="•"/>
          </a:pPr>
          <a:r>
            <a:rPr lang="en-US" sz="1600" kern="1200"/>
            <a:t>DM provides draft letters to OGC; consults re findings</a:t>
          </a:r>
        </a:p>
        <a:p>
          <a:pPr marL="171450" lvl="1" indent="-171450" algn="l" defTabSz="711200">
            <a:lnSpc>
              <a:spcPct val="90000"/>
            </a:lnSpc>
            <a:spcBef>
              <a:spcPct val="0"/>
            </a:spcBef>
            <a:spcAft>
              <a:spcPct val="15000"/>
            </a:spcAft>
            <a:buChar char="•"/>
          </a:pPr>
          <a:r>
            <a:rPr lang="en-US" sz="1600" kern="1200"/>
            <a:t>DM authors &amp; sends decision letters</a:t>
          </a:r>
        </a:p>
      </dsp:txBody>
      <dsp:txXfrm>
        <a:off x="5149800" y="1198679"/>
        <a:ext cx="1544478" cy="3278360"/>
      </dsp:txXfrm>
    </dsp:sp>
    <dsp:sp modelId="{F8FD5CB2-BEDC-4BCE-8679-6B5FAA44D8B6}">
      <dsp:nvSpPr>
        <dsp:cNvPr id="0" name=""/>
        <dsp:cNvSpPr/>
      </dsp:nvSpPr>
      <dsp:spPr>
        <a:xfrm>
          <a:off x="6864398"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Appeal</a:t>
          </a:r>
        </a:p>
      </dsp:txBody>
      <dsp:txXfrm>
        <a:off x="7250518" y="329910"/>
        <a:ext cx="1158359" cy="772239"/>
      </dsp:txXfrm>
    </dsp:sp>
    <dsp:sp modelId="{5EA1B14C-6EED-40B4-9A7B-5B13070E016D}">
      <dsp:nvSpPr>
        <dsp:cNvPr id="0" name=""/>
        <dsp:cNvSpPr/>
      </dsp:nvSpPr>
      <dsp:spPr>
        <a:xfrm>
          <a:off x="6864398"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For both complainant and respondent</a:t>
          </a:r>
        </a:p>
        <a:p>
          <a:pPr marL="171450" lvl="1" indent="-171450" algn="l" defTabSz="711200">
            <a:lnSpc>
              <a:spcPct val="90000"/>
            </a:lnSpc>
            <a:spcBef>
              <a:spcPct val="0"/>
            </a:spcBef>
            <a:spcAft>
              <a:spcPct val="15000"/>
            </a:spcAft>
            <a:buChar char="•"/>
          </a:pPr>
          <a:r>
            <a:rPr lang="en-US" sz="1600" kern="1200"/>
            <a:t>Appeal Decision-maker appointed</a:t>
          </a:r>
        </a:p>
        <a:p>
          <a:pPr marL="342900" lvl="2" indent="-171450" algn="l" defTabSz="711200">
            <a:lnSpc>
              <a:spcPct val="90000"/>
            </a:lnSpc>
            <a:spcBef>
              <a:spcPct val="0"/>
            </a:spcBef>
            <a:spcAft>
              <a:spcPct val="15000"/>
            </a:spcAft>
            <a:buChar char="•"/>
          </a:pPr>
          <a:r>
            <a:rPr lang="en-US" sz="1600" kern="1200"/>
            <a:t>Review of appeal submission</a:t>
          </a:r>
        </a:p>
        <a:p>
          <a:pPr marL="342900" lvl="2" indent="-171450" algn="l" defTabSz="711200">
            <a:lnSpc>
              <a:spcPct val="90000"/>
            </a:lnSpc>
            <a:spcBef>
              <a:spcPct val="0"/>
            </a:spcBef>
            <a:spcAft>
              <a:spcPct val="15000"/>
            </a:spcAft>
            <a:buChar char="•"/>
          </a:pPr>
          <a:r>
            <a:rPr lang="en-US" sz="1600" kern="1200"/>
            <a:t>Consult with OGC</a:t>
          </a:r>
        </a:p>
        <a:p>
          <a:pPr marL="342900" lvl="2" indent="-171450" algn="l" defTabSz="711200">
            <a:lnSpc>
              <a:spcPct val="90000"/>
            </a:lnSpc>
            <a:spcBef>
              <a:spcPct val="0"/>
            </a:spcBef>
            <a:spcAft>
              <a:spcPct val="15000"/>
            </a:spcAft>
            <a:buChar char="•"/>
          </a:pPr>
          <a:r>
            <a:rPr lang="en-US" sz="1600" kern="1200"/>
            <a:t>Author &amp; send decision letters</a:t>
          </a:r>
        </a:p>
      </dsp:txBody>
      <dsp:txXfrm>
        <a:off x="6864398" y="1198679"/>
        <a:ext cx="1544478" cy="3278360"/>
      </dsp:txXfrm>
    </dsp:sp>
    <dsp:sp modelId="{EEACC131-FBB0-4469-A6E7-72DCEC06960A}">
      <dsp:nvSpPr>
        <dsp:cNvPr id="0" name=""/>
        <dsp:cNvSpPr/>
      </dsp:nvSpPr>
      <dsp:spPr>
        <a:xfrm>
          <a:off x="8578996" y="329910"/>
          <a:ext cx="1930598" cy="772239"/>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Final decision</a:t>
          </a:r>
        </a:p>
      </dsp:txBody>
      <dsp:txXfrm>
        <a:off x="8965116" y="329910"/>
        <a:ext cx="1158359" cy="772239"/>
      </dsp:txXfrm>
    </dsp:sp>
    <dsp:sp modelId="{F4657460-39FB-472B-97BD-C5F717922704}">
      <dsp:nvSpPr>
        <dsp:cNvPr id="0" name=""/>
        <dsp:cNvSpPr/>
      </dsp:nvSpPr>
      <dsp:spPr>
        <a:xfrm>
          <a:off x="8578996" y="1198679"/>
          <a:ext cx="1544478" cy="327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171450" lvl="1" indent="-171450" algn="l" defTabSz="711200">
            <a:lnSpc>
              <a:spcPct val="90000"/>
            </a:lnSpc>
            <a:spcBef>
              <a:spcPct val="0"/>
            </a:spcBef>
            <a:spcAft>
              <a:spcPct val="15000"/>
            </a:spcAft>
            <a:buChar char="•"/>
          </a:pPr>
          <a:r>
            <a:rPr lang="en-US" sz="1600" kern="1200"/>
            <a:t>CBA: Grievance</a:t>
          </a:r>
        </a:p>
        <a:p>
          <a:pPr marL="171450" lvl="1" indent="-171450" algn="l" defTabSz="711200">
            <a:lnSpc>
              <a:spcPct val="90000"/>
            </a:lnSpc>
            <a:spcBef>
              <a:spcPct val="0"/>
            </a:spcBef>
            <a:spcAft>
              <a:spcPct val="15000"/>
            </a:spcAft>
            <a:buChar char="•"/>
          </a:pPr>
          <a:r>
            <a:rPr lang="en-US" sz="1600" kern="1200"/>
            <a:t>Student: CH 14</a:t>
          </a:r>
        </a:p>
        <a:p>
          <a:pPr marL="171450" lvl="1" indent="-171450" algn="l" defTabSz="711200">
            <a:lnSpc>
              <a:spcPct val="90000"/>
            </a:lnSpc>
            <a:spcBef>
              <a:spcPct val="0"/>
            </a:spcBef>
            <a:spcAft>
              <a:spcPct val="15000"/>
            </a:spcAft>
            <a:buChar char="•"/>
          </a:pPr>
          <a:r>
            <a:rPr lang="en-US" sz="1600" kern="1200"/>
            <a:t>DM= President</a:t>
          </a:r>
        </a:p>
      </dsp:txBody>
      <dsp:txXfrm>
        <a:off x="8578996" y="1198679"/>
        <a:ext cx="1544478" cy="3278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10</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113</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132</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133</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EB937F48-D485-49AB-BF6E-DE5EA95E8848}" type="slidenum">
              <a:rPr lang="en-US" smtClean="0"/>
              <a:t>134</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160</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165</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16</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3843248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C90EF8-835C-4854-B7A1-BE6492EFBE09}" type="slidenum">
              <a:rPr lang="en-US" smtClean="0"/>
              <a:t>23</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32</a:t>
            </a:fld>
            <a:endParaRPr lang="en-US"/>
          </a:p>
        </p:txBody>
      </p:sp>
    </p:spTree>
    <p:extLst>
      <p:ext uri="{BB962C8B-B14F-4D97-AF65-F5344CB8AC3E}">
        <p14:creationId xmlns:p14="http://schemas.microsoft.com/office/powerpoint/2010/main" val="9281835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35</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10470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4032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59575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67</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71</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75</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76</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77</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78</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81</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84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200" i="1"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6" r:id="rId27"/>
    <p:sldLayoutId id="2147483758" r:id="rId28"/>
    <p:sldLayoutId id="2147483759" r:id="rId29"/>
    <p:sldLayoutId id="2147483760" r:id="rId30"/>
    <p:sldLayoutId id="2147483761" r:id="rId31"/>
    <p:sldLayoutId id="2147483762" r:id="rId32"/>
    <p:sldLayoutId id="2147483765" r:id="rId33"/>
    <p:sldLayoutId id="2147483766" r:id="rId34"/>
    <p:sldLayoutId id="2147483767" r:id="rId35"/>
    <p:sldLayoutId id="2147483768" r:id="rId36"/>
    <p:sldLayoutId id="2147483769" r:id="rId37"/>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4.xml"/></Relationships>
</file>

<file path=ppt/slides/_rels/slide1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4.xml"/></Relationships>
</file>

<file path=ppt/slides/_rels/slide1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4-5,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endParaRPr lang="en-US" dirty="0">
              <a:solidFill>
                <a:srgbClr val="002060"/>
              </a:solidFill>
              <a:ea typeface="Calibri"/>
              <a:cs typeface="Calibri"/>
            </a:endParaRP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dirty="0">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r>
              <a:rPr lang="en-US" i="1">
                <a:ea typeface="Calibri"/>
                <a:cs typeface="Calibri"/>
              </a:rPr>
              <a:t>pending</a:t>
            </a:r>
            <a:r>
              <a:rPr lang="en-US">
                <a:ea typeface="Calibri"/>
                <a:cs typeface="Calibri"/>
              </a:rPr>
              <a:t>).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368361682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51240833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 (in some cases)</a:t>
            </a:r>
          </a:p>
          <a:p>
            <a:pPr marL="463550" lvl="1" indent="-457200"/>
            <a:r>
              <a:rPr lang="en-US"/>
              <a:t>Implements appropriate action (in some cases)</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p:txBody>
          <a:bodyPr/>
          <a:lstStyle/>
          <a:p>
            <a:pPr marL="0" indent="0">
              <a:buNone/>
            </a:pPr>
            <a:r>
              <a:rPr lang="en-US"/>
              <a:t>Someone who:</a:t>
            </a:r>
          </a:p>
          <a:p>
            <a:pPr marL="463550" lvl="1" indent="-457200"/>
            <a:r>
              <a:rPr lang="en-US"/>
              <a:t>Has the authority (direct or delegated)</a:t>
            </a:r>
          </a:p>
          <a:p>
            <a:pPr marL="463550" lvl="1" indent="-457200"/>
            <a:r>
              <a:rPr lang="en-US"/>
              <a:t>Accepts the responsibility</a:t>
            </a:r>
          </a:p>
          <a:p>
            <a:pPr marL="463550" lvl="1" indent="-457200"/>
            <a:r>
              <a:rPr lang="en-US"/>
              <a:t>Will be able to testify and is a good witness</a:t>
            </a:r>
          </a:p>
          <a:p>
            <a:pPr marL="463550" lvl="1" indent="-457200"/>
            <a:r>
              <a:rPr lang="en-US"/>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Is there anything missing?  E.g., relevant information (If yes, send it back)</a:t>
            </a:r>
          </a:p>
          <a:p>
            <a:pPr marL="463550" indent="-463550">
              <a:buFont typeface="Arial" panose="020B0604020202020204" pitchFamily="34" charset="0"/>
              <a:buChar char="•"/>
            </a:pPr>
            <a:r>
              <a:rPr lang="en-US"/>
              <a:t>Are there inappropriate conclusions in the report (If yes, send it back)</a:t>
            </a:r>
          </a:p>
          <a:p>
            <a:pPr marL="463550" indent="-463550">
              <a:buFont typeface="Arial" panose="020B0604020202020204" pitchFamily="34" charset="0"/>
              <a:buChar char="•"/>
            </a:pPr>
            <a:r>
              <a:rPr lang="en-US"/>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3</a:t>
            </a:r>
          </a:p>
        </p:txBody>
      </p:sp>
      <p:sp>
        <p:nvSpPr>
          <p:cNvPr id="2" name="Content Placeholder 1"/>
          <p:cNvSpPr>
            <a:spLocks noGrp="1"/>
          </p:cNvSpPr>
          <p:nvPr>
            <p:ph idx="1"/>
          </p:nvPr>
        </p:nvSpPr>
        <p:spPr/>
        <p:txBody>
          <a:bodyPr>
            <a:normAutofit/>
          </a:bodyPr>
          <a:lstStyle/>
          <a:p>
            <a:pPr marL="0" indent="0">
              <a:lnSpc>
                <a:spcPct val="80000"/>
              </a:lnSpc>
              <a:buNone/>
            </a:pPr>
            <a:r>
              <a:rPr lang="en-US" sz="2400"/>
              <a:t>Scrutinize the disruptive conduct</a:t>
            </a:r>
          </a:p>
          <a:p>
            <a:pPr marL="342900" indent="-342900">
              <a:lnSpc>
                <a:spcPct val="80000"/>
              </a:lnSpc>
              <a:buFont typeface="Arial" panose="020B0604020202020204" pitchFamily="34" charset="0"/>
              <a:buChar char="•"/>
            </a:pPr>
            <a:r>
              <a:rPr lang="en-US" sz="2400"/>
              <a:t>What was the cause of the behavior?</a:t>
            </a:r>
          </a:p>
          <a:p>
            <a:pPr marL="342900" indent="-342900">
              <a:lnSpc>
                <a:spcPct val="80000"/>
              </a:lnSpc>
              <a:buFont typeface="Arial" panose="020B0604020202020204" pitchFamily="34" charset="0"/>
              <a:buChar char="•"/>
            </a:pPr>
            <a:r>
              <a:rPr lang="en-US" sz="2400"/>
              <a:t>Was the behavior unknowingly disruptive?</a:t>
            </a:r>
          </a:p>
          <a:p>
            <a:pPr marL="342900" indent="-342900">
              <a:lnSpc>
                <a:spcPct val="80000"/>
              </a:lnSpc>
              <a:buFont typeface="Arial" panose="020B0604020202020204" pitchFamily="34" charset="0"/>
              <a:buChar char="•"/>
            </a:pPr>
            <a:r>
              <a:rPr lang="en-US" sz="2400"/>
              <a:t>Were there factors beyond the employee’s control that contributed to the behavior?</a:t>
            </a:r>
          </a:p>
          <a:p>
            <a:pPr marL="342900" indent="-342900">
              <a:lnSpc>
                <a:spcPct val="80000"/>
              </a:lnSpc>
              <a:buFont typeface="Arial" panose="020B0604020202020204" pitchFamily="34" charset="0"/>
              <a:buChar char="•"/>
            </a:pPr>
            <a:r>
              <a:rPr lang="en-US" sz="2400"/>
              <a:t>Does the employee have the skills and training to refrain from the behavior?</a:t>
            </a:r>
          </a:p>
          <a:p>
            <a:pPr marL="342900" indent="-342900">
              <a:lnSpc>
                <a:spcPct val="80000"/>
              </a:lnSpc>
              <a:buFont typeface="Arial" panose="020B0604020202020204" pitchFamily="34" charset="0"/>
              <a:buChar char="•"/>
            </a:pPr>
            <a:r>
              <a:rPr lang="en-US" sz="2400"/>
              <a:t>Is the employee willing and likely to change?</a:t>
            </a:r>
          </a:p>
          <a:p>
            <a:pPr marL="342900" indent="-342900">
              <a:lnSpc>
                <a:spcPct val="80000"/>
              </a:lnSpc>
              <a:buFont typeface="Arial" panose="020B0604020202020204" pitchFamily="34" charset="0"/>
              <a:buChar char="•"/>
            </a:pPr>
            <a:r>
              <a:rPr lang="en-US" sz="240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4</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Meeting Complainant, Respondent or Others</a:t>
            </a:r>
          </a:p>
        </p:txBody>
      </p:sp>
      <p:sp>
        <p:nvSpPr>
          <p:cNvPr id="2" name="Content Placeholder 1"/>
          <p:cNvSpPr>
            <a:spLocks noGrp="1"/>
          </p:cNvSpPr>
          <p:nvPr>
            <p:ph idx="1"/>
          </p:nvPr>
        </p:nvSpPr>
        <p:spPr/>
        <p:txBody>
          <a:bodyPr>
            <a:normAutofit/>
          </a:bodyPr>
          <a:lstStyle/>
          <a:p>
            <a:r>
              <a:rPr lang="en-US" sz="2400">
                <a:solidFill>
                  <a:srgbClr val="002060"/>
                </a:solidFill>
              </a:rPr>
              <a:t>Data Practices Act Notice (</a:t>
            </a:r>
            <a:r>
              <a:rPr lang="en-US" sz="2400" err="1">
                <a:solidFill>
                  <a:srgbClr val="002060"/>
                </a:solidFill>
              </a:rPr>
              <a:t>Tennessen</a:t>
            </a:r>
            <a:r>
              <a:rPr lang="en-US" sz="2400">
                <a:solidFill>
                  <a:srgbClr val="002060"/>
                </a:solidFill>
              </a:rPr>
              <a:t> Notice)</a:t>
            </a:r>
          </a:p>
          <a:p>
            <a:r>
              <a:rPr lang="en-US" sz="2400">
                <a:solidFill>
                  <a:srgbClr val="002060"/>
                </a:solidFill>
              </a:rPr>
              <a:t>Non-Bargaining Unit Employee Representation Rights</a:t>
            </a:r>
          </a:p>
          <a:p>
            <a:r>
              <a:rPr lang="en-US" sz="2400">
                <a:solidFill>
                  <a:srgbClr val="002060"/>
                </a:solidFill>
              </a:rPr>
              <a:t>Bargaining Unit Employee Representation Rights (Weingarten Rights)</a:t>
            </a:r>
          </a:p>
          <a:p>
            <a:pPr marL="347663" indent="-347663">
              <a:buFont typeface="Arial" panose="020B0604020202020204" pitchFamily="34" charset="0"/>
              <a:buChar char="•"/>
            </a:pPr>
            <a:r>
              <a:rPr lang="en-US" sz="240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a violation of Policy 1B.3 occur?</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Burden of Proof</a:t>
            </a:r>
          </a:p>
          <a:p>
            <a:pPr marL="342900" indent="-342900">
              <a:buFont typeface="Arial" panose="020B0604020202020204" pitchFamily="34" charset="0"/>
              <a:buChar char="•"/>
            </a:pPr>
            <a:r>
              <a:rPr lang="en-US" sz="2400">
                <a:solidFill>
                  <a:srgbClr val="002060"/>
                </a:solidFill>
              </a:rPr>
              <a:t>99% beyond a reasonable doubt (criminal court matters)</a:t>
            </a:r>
          </a:p>
          <a:p>
            <a:pPr marL="342900" indent="-342900">
              <a:buFont typeface="Arial" panose="020B0604020202020204" pitchFamily="34" charset="0"/>
              <a:buChar char="•"/>
            </a:pPr>
            <a:r>
              <a:rPr lang="en-US" sz="2400">
                <a:solidFill>
                  <a:srgbClr val="002060"/>
                </a:solidFill>
              </a:rPr>
              <a:t>75% clear and convincing evidence (civil court matters)</a:t>
            </a:r>
          </a:p>
          <a:p>
            <a:pPr marL="342900" indent="-342900">
              <a:buFont typeface="Arial" panose="020B0604020202020204" pitchFamily="34" charset="0"/>
              <a:buChar char="•"/>
            </a:pPr>
            <a:r>
              <a:rPr lang="en-US" sz="240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a:solidFill>
                  <a:srgbClr val="002060"/>
                </a:solidFill>
              </a:rPr>
              <a:t>&lt;51% good faith in investigation/reasonable conclusion (most private employers)</a:t>
            </a:r>
          </a:p>
          <a:p>
            <a:endParaRPr lang="en-US" sz="2400">
              <a:solidFill>
                <a:srgbClr val="002060"/>
              </a:solidFill>
            </a:endParaRPr>
          </a:p>
          <a:p>
            <a:r>
              <a:rPr lang="en-US" sz="2400">
                <a:solidFill>
                  <a:srgbClr val="002060"/>
                </a:solidFill>
              </a:rPr>
              <a:t>*Check the relevant CBA</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Take corrective action for 1B.1 and 1B.3 violations</a:t>
            </a:r>
          </a:p>
          <a:p>
            <a:pPr marL="342900" indent="-342900">
              <a:buFont typeface="Arial" panose="020B0604020202020204" pitchFamily="34" charset="0"/>
              <a:buChar char="•"/>
            </a:pPr>
            <a:r>
              <a:rPr lang="en-US" sz="2400">
                <a:solidFill>
                  <a:srgbClr val="002060"/>
                </a:solidFill>
              </a:rPr>
              <a:t>Refer non-1B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r>
              <a:rPr lang="en-US" sz="2000">
                <a:solidFill>
                  <a:srgbClr val="002060"/>
                </a:solidFill>
              </a:rPr>
              <a:t>Ensure harassment/discrimination will stop and not recur</a:t>
            </a:r>
          </a:p>
          <a:p>
            <a:pPr marL="682625" lvl="1" indent="-342900"/>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r>
              <a:rPr lang="en-US" sz="2000">
                <a:solidFill>
                  <a:srgbClr val="002060"/>
                </a:solidFill>
              </a:rPr>
              <a:t>Severity of conduct</a:t>
            </a:r>
          </a:p>
          <a:p>
            <a:pPr marL="682625" lvl="1" indent="-342900"/>
            <a:r>
              <a:rPr lang="en-US" sz="2000">
                <a:solidFill>
                  <a:srgbClr val="002060"/>
                </a:solidFill>
              </a:rPr>
              <a:t>Degree of harm to complainant and others</a:t>
            </a:r>
          </a:p>
          <a:p>
            <a:pPr marL="682625" lvl="1" indent="-342900"/>
            <a:r>
              <a:rPr lang="en-US" sz="2000">
                <a:solidFill>
                  <a:srgbClr val="002060"/>
                </a:solidFill>
              </a:rPr>
              <a:t>Has the conduct potentially created a class of complainants?</a:t>
            </a:r>
          </a:p>
          <a:p>
            <a:pPr marL="682625" lvl="1" indent="-342900"/>
            <a:r>
              <a:rPr lang="en-US" sz="200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Progressive (or corrective) discipline is designed to </a:t>
            </a:r>
            <a:r>
              <a:rPr lang="en-US" sz="2400" i="1" u="sng">
                <a:solidFill>
                  <a:srgbClr val="002060"/>
                </a:solidFill>
              </a:rPr>
              <a:t>correct</a:t>
            </a:r>
            <a:r>
              <a:rPr lang="en-US" sz="240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5</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Penalty Assessment </a:t>
            </a:r>
          </a:p>
          <a:p>
            <a:pPr marL="342900" indent="-342900">
              <a:buFont typeface="Arial" panose="020B0604020202020204" pitchFamily="34" charset="0"/>
              <a:buChar char="•"/>
            </a:pPr>
            <a:r>
              <a:rPr lang="en-US" sz="2400">
                <a:solidFill>
                  <a:srgbClr val="002060"/>
                </a:solidFill>
              </a:rPr>
              <a:t>Aggravating Circumstances</a:t>
            </a:r>
          </a:p>
          <a:p>
            <a:pPr marL="342900" indent="-342900">
              <a:buFont typeface="Arial" panose="020B0604020202020204" pitchFamily="34" charset="0"/>
              <a:buChar char="•"/>
            </a:pPr>
            <a:r>
              <a:rPr lang="en-US" sz="240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Appropriate Action</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3</a:t>
            </a:r>
          </a:p>
        </p:txBody>
      </p:sp>
      <p:sp>
        <p:nvSpPr>
          <p:cNvPr id="2" name="Content Placeholder 1"/>
          <p:cNvSpPr>
            <a:spLocks noGrp="1"/>
          </p:cNvSpPr>
          <p:nvPr>
            <p:ph idx="1"/>
          </p:nvPr>
        </p:nvSpPr>
        <p:spPr/>
        <p:txBody>
          <a:bodyPr>
            <a:normAutofit/>
          </a:bodyPr>
          <a:lstStyle/>
          <a:p>
            <a:r>
              <a:rPr lang="en-US" sz="2400">
                <a:solidFill>
                  <a:srgbClr val="002060"/>
                </a:solidFill>
              </a:rPr>
              <a:t>Distribution of disciplinary letter</a:t>
            </a:r>
          </a:p>
          <a:p>
            <a:pPr marL="342900" indent="-342900">
              <a:buFont typeface="Arial" panose="020B0604020202020204" pitchFamily="34" charset="0"/>
              <a:buChar char="•"/>
            </a:pPr>
            <a:r>
              <a:rPr lang="en-US" sz="2400">
                <a:solidFill>
                  <a:srgbClr val="002060"/>
                </a:solidFill>
              </a:rPr>
              <a:t>Employee</a:t>
            </a:r>
          </a:p>
          <a:p>
            <a:pPr marL="342900" indent="-342900">
              <a:buFont typeface="Arial" panose="020B0604020202020204" pitchFamily="34" charset="0"/>
              <a:buChar char="•"/>
            </a:pPr>
            <a:r>
              <a:rPr lang="en-US" sz="2400">
                <a:solidFill>
                  <a:srgbClr val="002060"/>
                </a:solidFill>
              </a:rPr>
              <a:t>Personnel file</a:t>
            </a:r>
          </a:p>
          <a:p>
            <a:pPr marL="342900" indent="-342900">
              <a:buFont typeface="Arial" panose="020B0604020202020204" pitchFamily="34" charset="0"/>
              <a:buChar char="•"/>
            </a:pPr>
            <a:r>
              <a:rPr lang="en-US" sz="2400">
                <a:solidFill>
                  <a:srgbClr val="002060"/>
                </a:solidFill>
              </a:rPr>
              <a:t>Union?  Check CBA</a:t>
            </a:r>
          </a:p>
          <a:p>
            <a:r>
              <a:rPr lang="en-US" sz="2400">
                <a:solidFill>
                  <a:srgbClr val="002060"/>
                </a:solidFill>
              </a:rPr>
              <a:t>Service of disciplinary letter in person or via mail</a:t>
            </a:r>
          </a:p>
          <a:p>
            <a:pPr marL="342900" indent="-342900">
              <a:buFont typeface="Arial" panose="020B0604020202020204" pitchFamily="34" charset="0"/>
              <a:buChar char="•"/>
            </a:pPr>
            <a:r>
              <a:rPr lang="en-US" sz="2400">
                <a:solidFill>
                  <a:srgbClr val="002060"/>
                </a:solidFill>
              </a:rPr>
              <a:t>Check CBA if certified mail required</a:t>
            </a:r>
          </a:p>
          <a:p>
            <a:pPr marL="342900" indent="-342900">
              <a:buFont typeface="Arial" panose="020B0604020202020204" pitchFamily="34" charset="0"/>
              <a:buChar char="•"/>
            </a:pPr>
            <a:r>
              <a:rPr lang="en-US" sz="240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4</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Follow up to Discipline (by supervisor or designated officer)</a:t>
            </a:r>
          </a:p>
          <a:p>
            <a:pPr marL="342900" indent="-342900">
              <a:buFont typeface="Arial" panose="020B0604020202020204" pitchFamily="34" charset="0"/>
              <a:buChar char="•"/>
            </a:pPr>
            <a:r>
              <a:rPr lang="en-US" sz="2400">
                <a:solidFill>
                  <a:srgbClr val="002060"/>
                </a:solidFill>
              </a:rPr>
              <a:t>Work with employee to correct deficiencies</a:t>
            </a:r>
          </a:p>
          <a:p>
            <a:pPr marL="342900" indent="-342900">
              <a:buFont typeface="Arial" panose="020B0604020202020204" pitchFamily="34" charset="0"/>
              <a:buChar char="•"/>
            </a:pPr>
            <a:r>
              <a:rPr lang="en-US" sz="240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a:solidFill>
                  <a:srgbClr val="002060"/>
                </a:solidFill>
              </a:rPr>
              <a:t>Monitor employee’s progress</a:t>
            </a:r>
          </a:p>
          <a:p>
            <a:pPr marL="342900" indent="-342900">
              <a:buFont typeface="Arial" panose="020B0604020202020204" pitchFamily="34" charset="0"/>
              <a:buChar char="•"/>
            </a:pPr>
            <a:r>
              <a:rPr lang="en-US" sz="2400">
                <a:solidFill>
                  <a:srgbClr val="002060"/>
                </a:solidFill>
              </a:rPr>
              <a:t>Document changes or continued problems</a:t>
            </a:r>
          </a:p>
          <a:p>
            <a:pPr marL="342900" indent="-342900">
              <a:buFont typeface="Arial" panose="020B0604020202020204" pitchFamily="34" charset="0"/>
              <a:buChar char="•"/>
            </a:pPr>
            <a:r>
              <a:rPr lang="en-US" sz="240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p:txBody>
          <a:bodyPr>
            <a:normAutofit/>
          </a:bodyPr>
          <a:lstStyle/>
          <a:p>
            <a:pPr algn="ctr"/>
            <a:r>
              <a:rPr lang="en-US" sz="2400">
                <a:solidFill>
                  <a:srgbClr val="002060"/>
                </a:solidFill>
              </a:rPr>
              <a:t>Procedure 1B.1.1 Part 7 Subpart C</a:t>
            </a:r>
          </a:p>
          <a:p>
            <a:pPr marL="0" indent="0" algn="ctr">
              <a:buNone/>
            </a:pPr>
            <a:r>
              <a:rPr lang="en-US" sz="2400" u="sng">
                <a:solidFill>
                  <a:srgbClr val="002060"/>
                </a:solidFill>
              </a:rPr>
              <a:t>and/or</a:t>
            </a:r>
          </a:p>
          <a:p>
            <a:pPr algn="ctr"/>
            <a:r>
              <a:rPr lang="en-US" sz="2400">
                <a:solidFill>
                  <a:srgbClr val="002060"/>
                </a:solidFill>
              </a:rPr>
              <a:t>Collective Bargaining Agreement</a:t>
            </a:r>
          </a:p>
          <a:p>
            <a:pPr marL="0" indent="0" algn="ctr">
              <a:buNone/>
            </a:pPr>
            <a:r>
              <a:rPr lang="en-US" sz="2400" u="sng">
                <a:solidFill>
                  <a:srgbClr val="002060"/>
                </a:solidFill>
              </a:rPr>
              <a:t>and/or</a:t>
            </a: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November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16443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endParaRPr lang="en-US" dirty="0">
              <a:ea typeface="Calibri"/>
              <a:cs typeface="Calibri"/>
            </a:endParaRPr>
          </a:p>
        </p:txBody>
      </p:sp>
    </p:spTree>
    <p:extLst>
      <p:ext uri="{BB962C8B-B14F-4D97-AF65-F5344CB8AC3E}">
        <p14:creationId xmlns:p14="http://schemas.microsoft.com/office/powerpoint/2010/main" val="19693660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be careful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a:cs typeface="Calibri"/>
            </a:endParaRPr>
          </a:p>
          <a:p>
            <a:pPr marL="457200"/>
            <a:r>
              <a:rPr lang="en-US" dirty="0"/>
              <a:t>Undergone a series of changes in past few years: Previously the same as 1B.1.1 but modified because of 2020 Title IX regulations.</a:t>
            </a:r>
            <a:endParaRPr lang="en-US" dirty="0">
              <a:ea typeface="Calibri"/>
              <a:cs typeface="Calibri"/>
            </a:endParaRPr>
          </a:p>
          <a:p>
            <a:r>
              <a:rPr lang="en-US" dirty="0"/>
              <a:t>Modified Investigator/Decision-Maker Model.  </a:t>
            </a:r>
            <a:endParaRPr lang="en-US">
              <a:cs typeface="Calibri"/>
            </a:endParaRPr>
          </a:p>
          <a:p>
            <a:pPr lvl="1"/>
            <a:r>
              <a:rPr lang="en-US" dirty="0"/>
              <a:t>Investigator.</a:t>
            </a:r>
            <a:endParaRPr lang="en-US">
              <a:cs typeface="Calibri"/>
            </a:endParaRPr>
          </a:p>
          <a:p>
            <a:pPr lvl="1"/>
            <a:r>
              <a:rPr lang="en-US" dirty="0"/>
              <a:t>Formerly, Ch. 14 Hearing and then ALJ report and recommendation to Decision-Maker.  </a:t>
            </a:r>
            <a:endParaRPr lang="en-US">
              <a:cs typeface="Calibri"/>
            </a:endParaRPr>
          </a:p>
          <a:p>
            <a:pPr lvl="1"/>
            <a:r>
              <a:rPr lang="en-US" dirty="0"/>
              <a:t>Now campuses going to hold hearings themselves.</a:t>
            </a:r>
            <a:endParaRPr lang="en-US" dirty="0">
              <a:cs typeface="Calibri"/>
            </a:endParaRPr>
          </a:p>
          <a:p>
            <a:pPr lvl="1"/>
            <a:r>
              <a:rPr lang="en-US" dirty="0"/>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t>  Moving towards </a:t>
            </a:r>
            <a:r>
              <a:rPr lang="en-US" dirty="0">
                <a:ea typeface="Calibri"/>
                <a:cs typeface="Calibri"/>
              </a:rPr>
              <a:t>campus hearings; DM runs them</a:t>
            </a:r>
          </a:p>
          <a:p>
            <a:r>
              <a:rPr lang="en-US" dirty="0">
                <a:ea typeface="Calibri"/>
                <a:cs typeface="Calibri"/>
              </a:rPr>
              <a:t>Advisors cross-examine witnesses</a:t>
            </a:r>
          </a:p>
          <a:p>
            <a:r>
              <a:rPr lang="en-US" dirty="0">
                <a:ea typeface="Calibri"/>
                <a:cs typeface="Calibri"/>
              </a:rPr>
              <a:t>DM makes relevancy rulings throughout the hearing</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a:p>
            <a:pPr lvl="1"/>
            <a:r>
              <a:rPr lang="en-US" dirty="0"/>
              <a:t>Student Respondent – Scott Goings.</a:t>
            </a:r>
            <a:endParaRPr lang="en-US" dirty="0">
              <a:cs typeface="Calibri"/>
            </a:endParaRPr>
          </a:p>
          <a:p>
            <a:pPr lvl="1"/>
            <a:r>
              <a:rPr lang="en-US" dirty="0"/>
              <a:t>Employee Respondent – Kevin Finnerty.</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lgn="ctr">
              <a:buNone/>
            </a:pPr>
            <a:endParaRPr lang="en-US" dirty="0">
              <a:cs typeface="Calibri"/>
            </a:endParaRP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2361057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Violence</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endParaRPr lang="en-US" altLang="en-US"/>
          </a:p>
        </p:txBody>
      </p:sp>
    </p:spTree>
    <p:extLst>
      <p:ext uri="{BB962C8B-B14F-4D97-AF65-F5344CB8AC3E}">
        <p14:creationId xmlns:p14="http://schemas.microsoft.com/office/powerpoint/2010/main" val="1603450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a:solidFill>
                  <a:srgbClr val="002060"/>
                </a:solidFill>
              </a:rPr>
              <a:t>Purpose or “why”</a:t>
            </a:r>
          </a:p>
          <a:p>
            <a:r>
              <a:rPr lang="en-US" sz="2600">
                <a:solidFill>
                  <a:srgbClr val="002060"/>
                </a:solidFill>
              </a:rPr>
              <a:t>Board Policies and System Procedures</a:t>
            </a:r>
            <a:endParaRPr lang="en-US" sz="2600">
              <a:solidFill>
                <a:srgbClr val="002060"/>
              </a:solidFill>
              <a:cs typeface="Calibri"/>
            </a:endParaRPr>
          </a:p>
          <a:p>
            <a:r>
              <a:rPr lang="en-US" sz="2600">
                <a:solidFill>
                  <a:srgbClr val="002060"/>
                </a:solidFill>
              </a:rPr>
              <a:t>Key elements of 1B.1 and 1B.3</a:t>
            </a:r>
          </a:p>
          <a:p>
            <a:r>
              <a:rPr lang="en-US" sz="2600">
                <a:solidFill>
                  <a:srgbClr val="002060"/>
                </a:solidFill>
                <a:cs typeface="Calibri"/>
              </a:rPr>
              <a:t>Other system policies and procedures</a:t>
            </a:r>
          </a:p>
          <a:p>
            <a:r>
              <a:rPr lang="en-US" sz="2600">
                <a:solidFill>
                  <a:srgbClr val="002060"/>
                </a:solidFill>
                <a:cs typeface="Calibri"/>
              </a:rPr>
              <a:t>Roles in the process</a:t>
            </a:r>
          </a:p>
          <a:p>
            <a:r>
              <a:rPr lang="en-US" sz="2600">
                <a:solidFill>
                  <a:srgbClr val="002060"/>
                </a:solidFill>
              </a:rPr>
              <a:t>Investigation reports and decision-making</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1B.1.1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CE74DE-A4EB-03B8-9754-4E04B59A2FA9}"/>
              </a:ext>
            </a:extLst>
          </p:cNvPr>
          <p:cNvSpPr>
            <a:spLocks noGrp="1"/>
          </p:cNvSpPr>
          <p:nvPr>
            <p:ph type="title"/>
          </p:nvPr>
        </p:nvSpPr>
        <p:spPr/>
        <p:txBody>
          <a:bodyPr/>
          <a:lstStyle/>
          <a:p>
            <a:r>
              <a:rPr lang="en-US"/>
              <a:t>Procedure Overview 1B.1.1</a:t>
            </a:r>
          </a:p>
        </p:txBody>
      </p:sp>
      <p:graphicFrame>
        <p:nvGraphicFramePr>
          <p:cNvPr id="6" name="Content Placeholder 5" descr="Flow chart of the 1B.1.1 procedural process">
            <a:extLst>
              <a:ext uri="{FF2B5EF4-FFF2-40B4-BE49-F238E27FC236}">
                <a16:creationId xmlns:a16="http://schemas.microsoft.com/office/drawing/2014/main" id="{4F8D47B6-1A64-519A-8A3A-D3C450C63E36}"/>
              </a:ext>
            </a:extLst>
          </p:cNvPr>
          <p:cNvGraphicFramePr>
            <a:graphicFrameLocks noGrp="1"/>
          </p:cNvGraphicFramePr>
          <p:nvPr>
            <p:ph idx="1"/>
            <p:extLst>
              <p:ext uri="{D42A27DB-BD31-4B8C-83A1-F6EECF244321}">
                <p14:modId xmlns:p14="http://schemas.microsoft.com/office/powerpoint/2010/main" val="2696226720"/>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087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Non-forcible Sex </a:t>
            </a:r>
            <a:r>
              <a:rPr lang="en-US" sz="4000" b="0">
                <a:latin typeface="+mn-lt"/>
                <a:ea typeface="+mn-ea"/>
                <a:cs typeface="+mn-cs"/>
              </a:rPr>
              <a:t>A</a:t>
            </a:r>
            <a:r>
              <a:rPr kumimoji="0" lang="en-US" sz="4000" b="0" i="0" u="none" strike="noStrike" kern="1200" cap="none" spc="0" normalizeH="0" baseline="0" noProof="0">
                <a:ln>
                  <a:noFill/>
                </a:ln>
                <a:solidFill>
                  <a:schemeClr val="tx2"/>
                </a:solidFill>
                <a:effectLst/>
                <a:uLnTx/>
                <a:uFillTx/>
                <a:latin typeface="+mn-lt"/>
                <a:ea typeface="+mn-ea"/>
                <a:cs typeface="+mn-cs"/>
              </a:rPr>
              <a:t>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dirty="0"/>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a:t>Safe and inclusive campus communities</a:t>
            </a:r>
          </a:p>
          <a:p>
            <a:r>
              <a:rPr lang="en-US"/>
              <a:t>Nondiscrimination and Bias Incidents</a:t>
            </a:r>
          </a:p>
          <a:p>
            <a:r>
              <a:rPr lang="en-US"/>
              <a:t>Confidence in the process</a:t>
            </a:r>
          </a:p>
          <a:p>
            <a:r>
              <a:rPr lang="en-US"/>
              <a:t>Inquiry vs. investigation</a:t>
            </a:r>
          </a:p>
          <a:p>
            <a:endParaRPr lang="en-US"/>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dirty="0">
                <a:solidFill>
                  <a:schemeClr val="tx1"/>
                </a:solidFill>
              </a:rPr>
              <a:t>Course of conduct </a:t>
            </a:r>
            <a:r>
              <a:rPr lang="en-US" dirty="0"/>
              <a:t>(two or more acts) </a:t>
            </a:r>
            <a:r>
              <a:rPr lang="en-US" dirty="0">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1B.3.1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a:t>
            </a:r>
          </a:p>
        </p:txBody>
      </p:sp>
    </p:spTree>
    <p:extLst>
      <p:ext uri="{BB962C8B-B14F-4D97-AF65-F5344CB8AC3E}">
        <p14:creationId xmlns:p14="http://schemas.microsoft.com/office/powerpoint/2010/main" val="1111095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44</a:t>
            </a:fld>
            <a:endParaRPr lang="en-US"/>
          </a:p>
        </p:txBody>
      </p:sp>
    </p:spTree>
    <p:extLst>
      <p:ext uri="{BB962C8B-B14F-4D97-AF65-F5344CB8AC3E}">
        <p14:creationId xmlns:p14="http://schemas.microsoft.com/office/powerpoint/2010/main" val="2222839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45</a:t>
            </a:fld>
            <a:endParaRPr lang="en-US"/>
          </a:p>
        </p:txBody>
      </p:sp>
    </p:spTree>
    <p:extLst>
      <p:ext uri="{BB962C8B-B14F-4D97-AF65-F5344CB8AC3E}">
        <p14:creationId xmlns:p14="http://schemas.microsoft.com/office/powerpoint/2010/main" val="511346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46</a:t>
            </a:fld>
            <a:endParaRPr lang="en-US"/>
          </a:p>
        </p:txBody>
      </p:sp>
    </p:spTree>
    <p:extLst>
      <p:ext uri="{BB962C8B-B14F-4D97-AF65-F5344CB8AC3E}">
        <p14:creationId xmlns:p14="http://schemas.microsoft.com/office/powerpoint/2010/main" val="30201270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47</a:t>
            </a:fld>
            <a:endParaRPr lang="en-US"/>
          </a:p>
        </p:txBody>
      </p:sp>
    </p:spTree>
    <p:extLst>
      <p:ext uri="{BB962C8B-B14F-4D97-AF65-F5344CB8AC3E}">
        <p14:creationId xmlns:p14="http://schemas.microsoft.com/office/powerpoint/2010/main" val="4259088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48</a:t>
            </a:fld>
            <a:endParaRPr lang="en-US"/>
          </a:p>
        </p:txBody>
      </p:sp>
    </p:spTree>
    <p:extLst>
      <p:ext uri="{BB962C8B-B14F-4D97-AF65-F5344CB8AC3E}">
        <p14:creationId xmlns:p14="http://schemas.microsoft.com/office/powerpoint/2010/main" val="540416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Makes sure the investigator has complied with Minnesota State procedures</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Decision-making: Did Misconduct </a:t>
            </a:r>
            <a:r>
              <a:rPr kumimoji="0" lang="en-US" altLang="en-US" sz="4400" b="0" i="0" u="none" strike="noStrike" kern="1200" cap="none" spc="0" normalizeH="0" baseline="0" noProof="0" dirty="0" err="1">
                <a:ln>
                  <a:noFill/>
                </a:ln>
                <a:solidFill>
                  <a:srgbClr val="0C2340"/>
                </a:solidFill>
                <a:effectLst/>
                <a:uLnTx/>
                <a:uFillTx/>
                <a:latin typeface="+mj-lt"/>
                <a:ea typeface="+mn-ea"/>
                <a:cs typeface="+mn-cs"/>
              </a:rPr>
              <a:t>Occurr</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pPr lvl="1"/>
            <a:endParaRPr lang="en-US" dirty="0"/>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ltLang="en-US"/>
              <a:t>Appeal decision timeframe </a:t>
            </a:r>
          </a:p>
          <a:p>
            <a:pPr marL="457200"/>
            <a:r>
              <a:rPr lang="en-US"/>
              <a:t>Decision notification</a:t>
            </a:r>
            <a:endParaRPr lang="en-US">
              <a:ea typeface="Calibri"/>
              <a:cs typeface="Calibri"/>
            </a:endParaRPr>
          </a:p>
          <a:p>
            <a:pPr marL="457200"/>
            <a:r>
              <a:rPr lang="en-US" altLang="en-US"/>
              <a:t>The decision on appeal is final under 1B.1.1 Procedure and 1B.3.1 Procedure</a:t>
            </a:r>
            <a:endParaRPr lang="en-US" altLang="en-US">
              <a:ea typeface="Calibri"/>
              <a:cs typeface="Calibri"/>
            </a:endParaRPr>
          </a:p>
          <a:p>
            <a:pPr marL="457200"/>
            <a:r>
              <a:rPr lang="en-US" altLang="en-US"/>
              <a:t>Disciplinary action imposed on a member of a collective bargaining unit is processed in accordance with that agreement</a:t>
            </a:r>
            <a:endParaRPr lang="en-US" altLang="en-US">
              <a:ea typeface="Calibri"/>
              <a:cs typeface="Calibri"/>
            </a:endParaRP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November 4,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796367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New 1B.3.1 Procedure </a:t>
            </a:r>
            <a:r>
              <a:rPr lang="en-US" i="1">
                <a:solidFill>
                  <a:srgbClr val="002060"/>
                </a:solidFill>
              </a:rPr>
              <a:t>(to be released in early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r>
              <a:rPr lang="en-US" i="1">
                <a:ea typeface="Calibri"/>
                <a:cs typeface="Calibri"/>
              </a:rPr>
              <a:t>pendin</a:t>
            </a:r>
            <a:r>
              <a:rPr lang="en-US">
                <a:ea typeface="Calibri"/>
                <a:cs typeface="Calibri"/>
              </a:rPr>
              <a:t>g).  </a:t>
            </a:r>
          </a:p>
        </p:txBody>
      </p:sp>
    </p:spTree>
    <p:extLst>
      <p:ext uri="{BB962C8B-B14F-4D97-AF65-F5344CB8AC3E}">
        <p14:creationId xmlns:p14="http://schemas.microsoft.com/office/powerpoint/2010/main" val="7328881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r>
              <a:rPr lang="en-US" i="1">
                <a:ea typeface="Calibri"/>
                <a:cs typeface="Calibri"/>
              </a:rPr>
              <a:t>(pending</a:t>
            </a:r>
            <a:r>
              <a:rPr lang="en-US">
                <a:ea typeface="Calibri"/>
                <a:cs typeface="Calibri"/>
              </a:rPr>
              <a:t>). </a:t>
            </a:r>
          </a:p>
        </p:txBody>
      </p:sp>
    </p:spTree>
    <p:extLst>
      <p:ext uri="{BB962C8B-B14F-4D97-AF65-F5344CB8AC3E}">
        <p14:creationId xmlns:p14="http://schemas.microsoft.com/office/powerpoint/2010/main" val="310886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 Designation</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18E4E510-110F-497F-990D-0514730F6D0B}"/>
</file>

<file path=customXml/itemProps2.xml><?xml version="1.0" encoding="utf-8"?>
<ds:datastoreItem xmlns:ds="http://schemas.openxmlformats.org/officeDocument/2006/customXml" ds:itemID="{326400D2-6F24-496C-8108-86A5CEA75421}"/>
</file>

<file path=customXml/itemProps3.xml><?xml version="1.0" encoding="utf-8"?>
<ds:datastoreItem xmlns:ds="http://schemas.openxmlformats.org/officeDocument/2006/customXml" ds:itemID="{DD0F5EB6-1DE6-42C7-88C3-AC5DF483214E}"/>
</file>

<file path=docProps/app.xml><?xml version="1.0" encoding="utf-8"?>
<Properties xmlns="http://schemas.openxmlformats.org/officeDocument/2006/extended-properties" xmlns:vt="http://schemas.openxmlformats.org/officeDocument/2006/docPropsVTypes">
  <Template>PowerPoint (widescreen)</Template>
  <TotalTime>22</TotalTime>
  <Words>9919</Words>
  <Application>Microsoft Office PowerPoint</Application>
  <PresentationFormat>Widescreen</PresentationFormat>
  <Paragraphs>1133</Paragraphs>
  <Slides>166</Slides>
  <Notes>134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166</vt:i4>
      </vt:variant>
    </vt:vector>
  </HeadingPairs>
  <TitlesOfParts>
    <vt:vector size="173" baseType="lpstr">
      <vt:lpstr>Aptos</vt:lpstr>
      <vt:lpstr>Arial</vt:lpstr>
      <vt:lpstr>Arial Black</vt:lpstr>
      <vt:lpstr>Calibri</vt:lpstr>
      <vt:lpstr>Courier New</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Stereotyping</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Procedure Overview 1B.1.1</vt:lpstr>
      <vt:lpstr>Board Policy 1B.3</vt:lpstr>
      <vt:lpstr>Jurisdiction</vt:lpstr>
      <vt:lpstr>Dating, intimate partner, and relationship violence</vt:lpstr>
      <vt:lpstr>Non-forcible Sex Acts</vt:lpstr>
      <vt:lpstr>Sexual Assault, Sexual Act</vt:lpstr>
      <vt:lpstr>Sexual Assault, Affirmative Consent</vt:lpstr>
      <vt:lpstr>Affirmative Consent, continued</vt:lpstr>
      <vt:lpstr>Sexual Exploitation</vt:lpstr>
      <vt:lpstr>Stalking</vt:lpstr>
      <vt:lpstr>Title IX Sexual Harassment</vt:lpstr>
      <vt:lpstr>Retaliation, 1B.3</vt:lpstr>
      <vt:lpstr>Retaliation, 1B.3 continued</vt:lpstr>
      <vt:lpstr>System Procedure 1B.3.1 </vt:lpstr>
      <vt:lpstr>Informal Resolution (1B.3.1)</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Decision-making: Did Misconduct Occurr</vt:lpstr>
      <vt:lpstr>Policy Violation</vt:lpstr>
      <vt:lpstr>Discipline</vt:lpstr>
      <vt:lpstr>Appeal Process</vt:lpstr>
      <vt:lpstr>Appeal Process, cont.</vt:lpstr>
      <vt:lpstr>President</vt:lpstr>
      <vt:lpstr>Serving impartially</vt:lpstr>
      <vt:lpstr>Recognizing Implicit Bias</vt:lpstr>
      <vt:lpstr>Sexual Misconduct Case Specific Biases</vt:lpstr>
      <vt:lpstr>Alcohol and Drug Use Biases</vt:lpstr>
      <vt:lpstr>Biased Investigations Dangers</vt:lpstr>
      <vt:lpstr>Counteracting Bias</vt:lpstr>
      <vt:lpstr>Avoid Prejudgment</vt:lpstr>
      <vt:lpstr>Conflicts of Interest</vt:lpstr>
      <vt:lpstr>Best Practices</vt:lpstr>
      <vt:lpstr>Investigation Reports</vt:lpstr>
      <vt:lpstr>Value of Investigation Reports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 Designation</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Overview of Data Practices</vt:lpstr>
      <vt:lpstr>Public Data</vt:lpstr>
      <vt:lpstr>Data Practices Laws</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Implementing the 1B.1 Decision</vt:lpstr>
      <vt:lpstr>Decision-maker’s Responsibilities</vt:lpstr>
      <vt:lpstr>Who Makes the Disciplinary Decision?</vt:lpstr>
      <vt:lpstr>Analyzing the Investigation Report</vt:lpstr>
      <vt:lpstr>Analyzing the Investigation Report, 2</vt:lpstr>
      <vt:lpstr>Analyzing the Investigation Report, 3</vt:lpstr>
      <vt:lpstr>Analyzing the Investigation Report, 4</vt:lpstr>
      <vt:lpstr>Reviewing the Investigative Report, 5</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2</vt:lpstr>
      <vt:lpstr>Determining Appropriate Action, 3</vt:lpstr>
      <vt:lpstr>Determining Appropriate Action, 4</vt:lpstr>
      <vt:lpstr>Determining Appropriate Action, 5</vt:lpstr>
      <vt:lpstr>Risk Assessment Prior to Taking Disciplinary Action</vt:lpstr>
      <vt:lpstr>Determine Appropriate Action Employee</vt:lpstr>
      <vt:lpstr>Implement Appropriate Action</vt:lpstr>
      <vt:lpstr>Implement Appropriate Action, 2</vt:lpstr>
      <vt:lpstr>Implement Appropriate Action, 3</vt:lpstr>
      <vt:lpstr>Implement Appropriate Action, 4</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November 2025</dc:title>
  <dc:creator>Atteberry, Ashley J</dc:creator>
  <cp:keywords>Resolution personnel</cp:keywords>
  <cp:lastModifiedBy>Atteberry, Ashley J</cp:lastModifiedBy>
  <cp:revision>2</cp:revision>
  <dcterms:created xsi:type="dcterms:W3CDTF">2024-10-24T16:35:27Z</dcterms:created>
  <dcterms:modified xsi:type="dcterms:W3CDTF">2026-02-27T19:15:20Z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5716700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