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entation.xml" ContentType="application/vnd.openxmlformats-officedocument.presentationml.presentation.main+xml"/>
  <Override PartName="/ppt/slides/slide18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0"/>
  </p:notesMasterIdLst>
  <p:handoutMasterIdLst>
    <p:handoutMasterId r:id="rId21"/>
  </p:handoutMasterIdLst>
  <p:sldIdLst>
    <p:sldId id="277" r:id="rId2"/>
    <p:sldId id="2141411361" r:id="rId3"/>
    <p:sldId id="315" r:id="rId4"/>
    <p:sldId id="316" r:id="rId5"/>
    <p:sldId id="323" r:id="rId6"/>
    <p:sldId id="2141411364" r:id="rId7"/>
    <p:sldId id="317" r:id="rId8"/>
    <p:sldId id="324" r:id="rId9"/>
    <p:sldId id="318" r:id="rId10"/>
    <p:sldId id="319" r:id="rId11"/>
    <p:sldId id="320" r:id="rId12"/>
    <p:sldId id="321" r:id="rId13"/>
    <p:sldId id="322" r:id="rId14"/>
    <p:sldId id="325" r:id="rId15"/>
    <p:sldId id="2141411365" r:id="rId16"/>
    <p:sldId id="2141411366" r:id="rId17"/>
    <p:sldId id="2141411367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8042"/>
    <a:srgbClr val="000000"/>
    <a:srgbClr val="006CB7"/>
    <a:srgbClr val="FC4C0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1380" autoAdjust="0"/>
  </p:normalViewPr>
  <p:slideViewPr>
    <p:cSldViewPr snapToGrid="0">
      <p:cViewPr varScale="1">
        <p:scale>
          <a:sx n="57" d="100"/>
          <a:sy n="57" d="100"/>
        </p:scale>
        <p:origin x="93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62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28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2092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4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54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758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93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23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0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97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42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599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00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49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83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DEPARTMENT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847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62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727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4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54" r:id="rId21"/>
    <p:sldLayoutId id="2147483752" r:id="rId22"/>
    <p:sldLayoutId id="2147483725" r:id="rId23"/>
    <p:sldLayoutId id="2147483726" r:id="rId24"/>
    <p:sldLayoutId id="2147483727" r:id="rId25"/>
    <p:sldLayoutId id="2147483724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 dirty="0"/>
              <a:t>Formal Hearing for </a:t>
            </a:r>
            <a:br>
              <a:rPr lang="en-US" dirty="0"/>
            </a:br>
            <a:r>
              <a:rPr lang="en-US" dirty="0"/>
              <a:t>Title IX Coordinators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 dirty="0"/>
              <a:t>Related to System Procedure 1B.3.1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Equal Opportunity &amp; Compliance Department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 dirty="0"/>
              <a:t>September 17, 2025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4CCBBB7-BA22-C436-1AF0-C247777D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dirty="0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45740-735B-3EF0-C722-C23FD9E01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Deliberation and Determination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1A957-9374-5772-8EC8-D760F597D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Decision-maker deliberation</a:t>
            </a:r>
          </a:p>
          <a:p>
            <a:pPr lvl="1"/>
            <a:r>
              <a:rPr lang="en-US" dirty="0"/>
              <a:t>Policy: finding/no finding</a:t>
            </a:r>
          </a:p>
          <a:p>
            <a:r>
              <a:rPr lang="en-US" dirty="0"/>
              <a:t>Finding: disciplinary actions</a:t>
            </a:r>
          </a:p>
          <a:p>
            <a:pPr lvl="1"/>
            <a:r>
              <a:rPr lang="en-US" dirty="0"/>
              <a:t>Impact/mitigation statements, when relevant</a:t>
            </a:r>
          </a:p>
          <a:p>
            <a:pPr lvl="1"/>
            <a:r>
              <a:rPr lang="en-US" dirty="0"/>
              <a:t>Prior history sharing, when relevant</a:t>
            </a:r>
          </a:p>
          <a:p>
            <a:r>
              <a:rPr lang="en-US" dirty="0"/>
              <a:t>Decision letters</a:t>
            </a:r>
          </a:p>
          <a:p>
            <a:pPr lvl="1"/>
            <a:r>
              <a:rPr lang="en-US" dirty="0"/>
              <a:t>Target: 10 days post formal hearing</a:t>
            </a:r>
          </a:p>
          <a:p>
            <a:r>
              <a:rPr lang="en-US" dirty="0"/>
              <a:t>Notice to parties</a:t>
            </a:r>
          </a:p>
        </p:txBody>
      </p:sp>
    </p:spTree>
    <p:extLst>
      <p:ext uri="{BB962C8B-B14F-4D97-AF65-F5344CB8AC3E}">
        <p14:creationId xmlns:p14="http://schemas.microsoft.com/office/powerpoint/2010/main" val="1609467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7747C-79E3-01E2-0860-290D97CAD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Appeal of Final Determination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D8E4C-5377-C9CF-0B74-BCC4CACF9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Written submission</a:t>
            </a:r>
          </a:p>
          <a:p>
            <a:r>
              <a:rPr lang="en-US" dirty="0"/>
              <a:t>10 business days after decision</a:t>
            </a:r>
          </a:p>
          <a:p>
            <a:r>
              <a:rPr lang="en-US" dirty="0"/>
              <a:t>Grounds for appeal</a:t>
            </a:r>
          </a:p>
          <a:p>
            <a:pPr lvl="1"/>
            <a:r>
              <a:rPr lang="en-US" dirty="0"/>
              <a:t>procedural irregularity that affected the outcome or decision,</a:t>
            </a:r>
          </a:p>
          <a:p>
            <a:pPr lvl="1"/>
            <a:r>
              <a:rPr lang="en-US" dirty="0"/>
              <a:t>new evidence that was not reasonably available at the time the determination regarding responsibility or dismissal was made, that could affect the outcome of the matter, and/or</a:t>
            </a:r>
          </a:p>
          <a:p>
            <a:pPr lvl="1"/>
            <a:r>
              <a:rPr lang="en-US" dirty="0"/>
              <a:t>a conflict of interest or bias by the Title IX Coordinator or decision-maker that affected the outcome of the matter</a:t>
            </a:r>
          </a:p>
          <a:p>
            <a:r>
              <a:rPr lang="en-US" dirty="0"/>
              <a:t>Appeal: granted or denied</a:t>
            </a:r>
          </a:p>
          <a:p>
            <a:r>
              <a:rPr lang="en-US" dirty="0"/>
              <a:t>Disciplinary action during appeal: may enforce</a:t>
            </a:r>
          </a:p>
        </p:txBody>
      </p:sp>
    </p:spTree>
    <p:extLst>
      <p:ext uri="{BB962C8B-B14F-4D97-AF65-F5344CB8AC3E}">
        <p14:creationId xmlns:p14="http://schemas.microsoft.com/office/powerpoint/2010/main" val="638478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97CEA-377F-9AC0-3327-4739F9632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Remedies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570F-C363-69BE-8F82-D3A67648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“Remedy the effects”– address the impact on safety, education, overall well-being</a:t>
            </a:r>
          </a:p>
          <a:p>
            <a:r>
              <a:rPr lang="en-US" dirty="0"/>
              <a:t>Prevent reoccurrence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22104-9507-973F-48A6-F422C5D3B79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Supportive measures (ensure equal access)</a:t>
            </a:r>
          </a:p>
          <a:p>
            <a:r>
              <a:rPr lang="en-US" dirty="0"/>
              <a:t>For the institution</a:t>
            </a:r>
          </a:p>
          <a:p>
            <a:pPr lvl="1"/>
            <a:r>
              <a:rPr lang="en-US" dirty="0"/>
              <a:t>Policy changes</a:t>
            </a:r>
          </a:p>
          <a:p>
            <a:pPr lvl="1"/>
            <a:r>
              <a:rPr lang="en-US" dirty="0"/>
              <a:t>Prevention programs</a:t>
            </a:r>
          </a:p>
          <a:p>
            <a:pPr lvl="1"/>
            <a:r>
              <a:rPr lang="en-US" dirty="0"/>
              <a:t>Institutional assessments</a:t>
            </a:r>
          </a:p>
        </p:txBody>
      </p:sp>
    </p:spTree>
    <p:extLst>
      <p:ext uri="{BB962C8B-B14F-4D97-AF65-F5344CB8AC3E}">
        <p14:creationId xmlns:p14="http://schemas.microsoft.com/office/powerpoint/2010/main" val="935014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CCCE5-DC95-819E-CFBE-3D219F13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50DEF-0FF4-9954-8F18-9AB95307F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Each prohibited conduct formal process, including any final determination regarding responsibility or appeal, and any audio recording or transcript required under federal regulation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disciplinary sanctions imposed on the respondent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supportive measures provided to the parties and any remedies provided to the complainant or the community designed to restore or preserve equal access to the education program or activity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appeal and the result therefrom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Informal Resolution and the result therefrom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All materials used to train the Title IX Personnel (for implementing the resolution processes); each college and university will make these training materials publicly available on their website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Any other actions taken in response to a report or formal complaint (response was not deliberately indifferent)</a:t>
            </a:r>
          </a:p>
        </p:txBody>
      </p:sp>
    </p:spTree>
    <p:extLst>
      <p:ext uri="{BB962C8B-B14F-4D97-AF65-F5344CB8AC3E}">
        <p14:creationId xmlns:p14="http://schemas.microsoft.com/office/powerpoint/2010/main" val="3439910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94475-F3C1-CD63-D50F-ACA30BF87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45939-A7C0-D9F7-6C14-599C043C0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Advisor Guide</a:t>
            </a:r>
          </a:p>
          <a:p>
            <a:r>
              <a:rPr lang="en-US" dirty="0"/>
              <a:t>Hearing Administrator Manual</a:t>
            </a:r>
          </a:p>
          <a:p>
            <a:r>
              <a:rPr lang="en-US" dirty="0"/>
              <a:t>Technology Guide*</a:t>
            </a:r>
          </a:p>
          <a:p>
            <a:r>
              <a:rPr lang="en-US" dirty="0"/>
              <a:t>Shared services</a:t>
            </a:r>
          </a:p>
        </p:txBody>
      </p:sp>
    </p:spTree>
    <p:extLst>
      <p:ext uri="{BB962C8B-B14F-4D97-AF65-F5344CB8AC3E}">
        <p14:creationId xmlns:p14="http://schemas.microsoft.com/office/powerpoint/2010/main" val="1000149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48BB1-EE46-6BC1-73FA-E45B1C55C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Advisor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88646-E30E-2CAF-A09C-84926B7FD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Advisor: Attorney vs. Staff Person</a:t>
            </a:r>
          </a:p>
          <a:p>
            <a:r>
              <a:rPr lang="en-US" dirty="0"/>
              <a:t>Party must have an advisor for the formal hearing</a:t>
            </a:r>
          </a:p>
          <a:p>
            <a:pPr lvl="1"/>
            <a:r>
              <a:rPr lang="en-US" dirty="0"/>
              <a:t>Appointing an advisor for a party</a:t>
            </a:r>
          </a:p>
          <a:p>
            <a:r>
              <a:rPr lang="en-US" dirty="0"/>
              <a:t>Recruiting and training advisors on campus</a:t>
            </a:r>
          </a:p>
          <a:p>
            <a:r>
              <a:rPr lang="en-US" dirty="0"/>
              <a:t>Sharing guide with non-campus affiliated advisors</a:t>
            </a:r>
          </a:p>
          <a:p>
            <a:r>
              <a:rPr lang="en-US" dirty="0"/>
              <a:t>Formal hearing expectations</a:t>
            </a:r>
          </a:p>
          <a:p>
            <a:r>
              <a:rPr lang="en-US" dirty="0"/>
              <a:t>Formal hearing questions</a:t>
            </a:r>
          </a:p>
        </p:txBody>
      </p:sp>
    </p:spTree>
    <p:extLst>
      <p:ext uri="{BB962C8B-B14F-4D97-AF65-F5344CB8AC3E}">
        <p14:creationId xmlns:p14="http://schemas.microsoft.com/office/powerpoint/2010/main" val="4126478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BFAE-953D-D87B-38B7-A153FEDA6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Hearing Administrator Manual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EDBFA-04CA-2719-50FA-C0822C873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660379" cy="4849813"/>
          </a:xfrm>
        </p:spPr>
        <p:txBody>
          <a:bodyPr>
            <a:normAutofit/>
          </a:bodyPr>
          <a:lstStyle/>
          <a:p>
            <a:r>
              <a:rPr lang="en-US" dirty="0"/>
              <a:t>Promise &amp; ethical standards</a:t>
            </a:r>
          </a:p>
          <a:p>
            <a:r>
              <a:rPr lang="en-US" dirty="0"/>
              <a:t>Due process</a:t>
            </a:r>
          </a:p>
          <a:p>
            <a:r>
              <a:rPr lang="en-US" dirty="0"/>
              <a:t>Formal hearing considerations</a:t>
            </a:r>
          </a:p>
          <a:p>
            <a:pPr lvl="1"/>
            <a:r>
              <a:rPr lang="en-US" dirty="0"/>
              <a:t>Sample script</a:t>
            </a:r>
          </a:p>
          <a:p>
            <a:pPr lvl="1"/>
            <a:r>
              <a:rPr lang="en-US" dirty="0"/>
              <a:t>Consider building in breaks</a:t>
            </a:r>
          </a:p>
          <a:p>
            <a:pPr lvl="1"/>
            <a:r>
              <a:rPr lang="en-US" dirty="0"/>
              <a:t>Cross-examination: check what was stated during the investigation</a:t>
            </a:r>
          </a:p>
          <a:p>
            <a:pPr lvl="1"/>
            <a:r>
              <a:rPr lang="en-US" dirty="0"/>
              <a:t>Effective hearing tips</a:t>
            </a:r>
          </a:p>
          <a:p>
            <a:pPr lvl="1"/>
            <a:r>
              <a:rPr lang="en-US" dirty="0"/>
              <a:t>Technology guide*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513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3DCA5-E682-7EE2-C62C-F7231DBC8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Hearing Administrator Manual,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DD4E9-8312-269E-D40F-24D81FF69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analysis</a:t>
            </a:r>
          </a:p>
          <a:p>
            <a:pPr lvl="1"/>
            <a:r>
              <a:rPr lang="en-US" dirty="0"/>
              <a:t>1B.3 Table</a:t>
            </a:r>
          </a:p>
          <a:p>
            <a:r>
              <a:rPr lang="en-US" dirty="0"/>
              <a:t>Determining responsibility</a:t>
            </a:r>
          </a:p>
          <a:p>
            <a:pPr lvl="1"/>
            <a:r>
              <a:rPr lang="en-US" dirty="0"/>
              <a:t>Decision letter templates</a:t>
            </a:r>
          </a:p>
          <a:p>
            <a:pPr lvl="1"/>
            <a:r>
              <a:rPr lang="en-US" dirty="0"/>
              <a:t>Consult with General Counsel</a:t>
            </a:r>
          </a:p>
          <a:p>
            <a:r>
              <a:rPr lang="en-US" dirty="0"/>
              <a:t>Post hearing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93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  <a:endParaRPr lang="en-US" dirty="0"/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30 </a:t>
            </a:r>
            <a:r>
              <a:rPr lang="en-US" noProof="0" dirty="0"/>
              <a:t>East 7th Street, Suite 350</a:t>
            </a:r>
          </a:p>
          <a:p>
            <a:pPr lvl="0"/>
            <a:r>
              <a:rPr lang="en-US" noProof="0" dirty="0"/>
              <a:t>St. Paul, MN  55101-7804</a:t>
            </a:r>
          </a:p>
          <a:p>
            <a:pPr lvl="0"/>
            <a:endParaRPr lang="en-US" noProof="0" dirty="0"/>
          </a:p>
          <a:p>
            <a:pPr lvl="0"/>
            <a:r>
              <a:rPr lang="en-US" noProof="0" dirty="0"/>
              <a:t>651-201-1800</a:t>
            </a:r>
          </a:p>
          <a:p>
            <a:pPr lvl="0"/>
            <a:r>
              <a:rPr lang="en-US" noProof="0" dirty="0"/>
              <a:t>888-667-2848</a:t>
            </a:r>
            <a:endParaRPr lang="en-US" dirty="0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 dirty="0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 dirty="0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 dirty="0"/>
              <a:t>Individuals with hearing or speech disabilities may contact us via their preferred Telecommunications Relay Service.</a:t>
            </a:r>
          </a:p>
          <a:p>
            <a:r>
              <a:rPr lang="en-US" dirty="0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02995-1B64-F5F8-9ACF-79EEFAB7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&amp; Procedure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DBBF06-FBA1-9E7A-30B5-79271FC83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1B.3 Sexual Misconduct</a:t>
            </a:r>
          </a:p>
          <a:p>
            <a:pPr lvl="1"/>
            <a:r>
              <a:rPr lang="en-US" dirty="0"/>
              <a:t>Updated June 2025</a:t>
            </a:r>
          </a:p>
          <a:p>
            <a:pPr lvl="1"/>
            <a:r>
              <a:rPr lang="en-US" dirty="0"/>
              <a:t>Training: EON Foundations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70196B-FCB6-672A-4808-85F7321F6E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1B.3.1 Response to Sexual Misconduct</a:t>
            </a:r>
          </a:p>
          <a:p>
            <a:pPr lvl="1"/>
            <a:r>
              <a:rPr lang="en-US" dirty="0"/>
              <a:t>Updated August 2025</a:t>
            </a:r>
          </a:p>
          <a:p>
            <a:pPr lvl="1"/>
            <a:r>
              <a:rPr lang="en-US" dirty="0"/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3856067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7E9C9-E844-C1A2-AB19-F1E3048E7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DE914-448C-5437-ED8B-D68D8E3F7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  <a:p>
            <a:r>
              <a:rPr lang="en-US" dirty="0"/>
              <a:t>Referral for Formal Hearing</a:t>
            </a:r>
          </a:p>
          <a:p>
            <a:r>
              <a:rPr lang="en-US" dirty="0"/>
              <a:t>Hearing Procedures</a:t>
            </a:r>
          </a:p>
          <a:p>
            <a:r>
              <a:rPr lang="en-US" dirty="0"/>
              <a:t>Deliberation and Determination</a:t>
            </a:r>
          </a:p>
          <a:p>
            <a:r>
              <a:rPr lang="en-US" dirty="0"/>
              <a:t>Appeal of the Final Determination</a:t>
            </a:r>
          </a:p>
          <a:p>
            <a:r>
              <a:rPr lang="en-US" dirty="0"/>
              <a:t>Long-term Remedies</a:t>
            </a:r>
          </a:p>
          <a:p>
            <a:r>
              <a:rPr lang="en-US" dirty="0" err="1"/>
              <a:t>Recordingkeeping</a:t>
            </a:r>
            <a:endParaRPr lang="en-US" dirty="0"/>
          </a:p>
          <a:p>
            <a:r>
              <a:rPr lang="en-US" dirty="0"/>
              <a:t>Other Resources</a:t>
            </a:r>
          </a:p>
        </p:txBody>
      </p:sp>
    </p:spTree>
    <p:extLst>
      <p:ext uri="{BB962C8B-B14F-4D97-AF65-F5344CB8AC3E}">
        <p14:creationId xmlns:p14="http://schemas.microsoft.com/office/powerpoint/2010/main" val="4129386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9FB10-B8B9-5A9D-3826-9397F43B6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C4CD5-1BD2-BF74-9527-5F0B789B8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Report/complaint</a:t>
            </a:r>
          </a:p>
          <a:p>
            <a:pPr lvl="1"/>
            <a:r>
              <a:rPr lang="en-US" dirty="0"/>
              <a:t>Title IX Coordinator Authority to Initiated a Complaint</a:t>
            </a:r>
          </a:p>
          <a:p>
            <a:pPr lvl="1"/>
            <a:r>
              <a:rPr lang="en-US" dirty="0"/>
              <a:t>Counter-Complaints</a:t>
            </a:r>
          </a:p>
          <a:p>
            <a:r>
              <a:rPr lang="en-US" dirty="0"/>
              <a:t>Resolution Options</a:t>
            </a:r>
          </a:p>
          <a:p>
            <a:pPr lvl="1"/>
            <a:r>
              <a:rPr lang="en-US" dirty="0"/>
              <a:t>Formal</a:t>
            </a:r>
          </a:p>
          <a:p>
            <a:pPr lvl="1"/>
            <a:r>
              <a:rPr lang="en-US" dirty="0"/>
              <a:t>Informal</a:t>
            </a:r>
          </a:p>
          <a:p>
            <a:pPr lvl="1"/>
            <a:r>
              <a:rPr lang="en-US" dirty="0"/>
              <a:t>Notice of Investigation and Allegations</a:t>
            </a:r>
          </a:p>
          <a:p>
            <a:r>
              <a:rPr lang="en-US" dirty="0"/>
              <a:t>Resolution Timeline</a:t>
            </a:r>
          </a:p>
          <a:p>
            <a:r>
              <a:rPr lang="en-US" dirty="0"/>
              <a:t>Ensuring Impartiality</a:t>
            </a:r>
          </a:p>
          <a:p>
            <a:r>
              <a:rPr lang="en-US" dirty="0"/>
              <a:t>Investigation</a:t>
            </a:r>
          </a:p>
        </p:txBody>
      </p:sp>
    </p:spTree>
    <p:extLst>
      <p:ext uri="{BB962C8B-B14F-4D97-AF65-F5344CB8AC3E}">
        <p14:creationId xmlns:p14="http://schemas.microsoft.com/office/powerpoint/2010/main" val="3945399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5980-6190-7FBE-70D0-0FCED22A3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53109-BB0A-EF05-5A81-6CCFEC049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Interviews</a:t>
            </a:r>
          </a:p>
          <a:p>
            <a:r>
              <a:rPr lang="en-US" dirty="0"/>
              <a:t>Evidence gathering and assessing</a:t>
            </a:r>
          </a:p>
          <a:p>
            <a:pPr lvl="1"/>
            <a:r>
              <a:rPr lang="en-US" dirty="0"/>
              <a:t>Relevant</a:t>
            </a:r>
          </a:p>
          <a:p>
            <a:pPr lvl="1"/>
            <a:r>
              <a:rPr lang="en-US" dirty="0"/>
              <a:t>Directly Related</a:t>
            </a:r>
          </a:p>
          <a:p>
            <a:r>
              <a:rPr lang="en-US" dirty="0"/>
              <a:t>Review and comment period </a:t>
            </a:r>
          </a:p>
          <a:p>
            <a:pPr lvl="1"/>
            <a:r>
              <a:rPr lang="en-US" dirty="0"/>
              <a:t>All evidence and draft report</a:t>
            </a:r>
          </a:p>
          <a:p>
            <a:pPr lvl="1"/>
            <a:r>
              <a:rPr lang="en-US" dirty="0"/>
              <a:t>Parties and their advisors</a:t>
            </a:r>
          </a:p>
          <a:p>
            <a:pPr lvl="1"/>
            <a:r>
              <a:rPr lang="en-US" dirty="0"/>
              <a:t>10-business days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948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91CFF-D39A-626E-E5B0-1C55C4FE8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Investigation,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EC64-F437-7B9D-4365-A12135EE7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Finish draft report</a:t>
            </a:r>
          </a:p>
          <a:p>
            <a:r>
              <a:rPr lang="en-US" dirty="0"/>
              <a:t>Title IX Coordinator review of report</a:t>
            </a:r>
          </a:p>
          <a:p>
            <a:r>
              <a:rPr lang="en-US" dirty="0"/>
              <a:t>Finalize report</a:t>
            </a:r>
          </a:p>
          <a:p>
            <a:pPr lvl="1"/>
            <a:r>
              <a:rPr lang="en-US" dirty="0"/>
              <a:t>Accurately summarizes investigations and interviews</a:t>
            </a:r>
          </a:p>
          <a:p>
            <a:pPr lvl="1"/>
            <a:r>
              <a:rPr lang="en-US" dirty="0"/>
              <a:t>Synthesizes evidence</a:t>
            </a:r>
          </a:p>
          <a:p>
            <a:pPr lvl="1"/>
            <a:r>
              <a:rPr lang="en-US" dirty="0"/>
              <a:t>Relevant evidence</a:t>
            </a:r>
          </a:p>
        </p:txBody>
      </p:sp>
    </p:spTree>
    <p:extLst>
      <p:ext uri="{BB962C8B-B14F-4D97-AF65-F5344CB8AC3E}">
        <p14:creationId xmlns:p14="http://schemas.microsoft.com/office/powerpoint/2010/main" val="740589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3CF44-058E-827E-8338-9BCDC34C7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Referral to Formal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A5882-04D5-5691-A61D-8E46720B8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Informal Resolution</a:t>
            </a:r>
          </a:p>
          <a:p>
            <a:r>
              <a:rPr lang="en-US" dirty="0"/>
              <a:t>Final report</a:t>
            </a:r>
          </a:p>
          <a:p>
            <a:pPr lvl="1"/>
            <a:r>
              <a:rPr lang="en-US" dirty="0"/>
              <a:t>Formal hearing no less than 10 days</a:t>
            </a:r>
          </a:p>
          <a:p>
            <a:r>
              <a:rPr lang="en-US" dirty="0"/>
              <a:t>Formal hearing considerations</a:t>
            </a:r>
          </a:p>
          <a:p>
            <a:pPr lvl="1"/>
            <a:r>
              <a:rPr lang="en-US" dirty="0"/>
              <a:t>Venue and recording</a:t>
            </a:r>
          </a:p>
          <a:p>
            <a:pPr lvl="1"/>
            <a:r>
              <a:rPr lang="en-US" dirty="0"/>
              <a:t>Scheduling</a:t>
            </a:r>
          </a:p>
          <a:p>
            <a:pPr lvl="1"/>
            <a:r>
              <a:rPr lang="en-US" dirty="0"/>
              <a:t>Hearing participants</a:t>
            </a:r>
          </a:p>
          <a:p>
            <a:pPr lvl="1"/>
            <a:r>
              <a:rPr lang="en-US" dirty="0"/>
              <a:t>Advisors</a:t>
            </a:r>
          </a:p>
          <a:p>
            <a:pPr lvl="1"/>
            <a:r>
              <a:rPr lang="en-US" dirty="0"/>
              <a:t>Impact statements</a:t>
            </a:r>
          </a:p>
          <a:p>
            <a:pPr lvl="1"/>
            <a:r>
              <a:rPr lang="en-US" dirty="0"/>
              <a:t>Accommodations</a:t>
            </a:r>
          </a:p>
          <a:p>
            <a:pPr lvl="1"/>
            <a:r>
              <a:rPr lang="en-US" dirty="0"/>
              <a:t>Conflicts</a:t>
            </a:r>
          </a:p>
          <a:p>
            <a:pPr lvl="1"/>
            <a:r>
              <a:rPr lang="en-US" dirty="0"/>
              <a:t>Evidence and Report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282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FFABA-3E70-33A5-C437-AB9A17F8F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Formal Hearing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054B-8A9B-49BC-925E-A3720039C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Hearing notice</a:t>
            </a:r>
          </a:p>
          <a:p>
            <a:r>
              <a:rPr lang="en-US" dirty="0"/>
              <a:t>Witness participation</a:t>
            </a:r>
          </a:p>
          <a:p>
            <a:pPr lvl="1"/>
            <a:r>
              <a:rPr lang="en-US" dirty="0"/>
              <a:t>Written statements</a:t>
            </a:r>
          </a:p>
          <a:p>
            <a:pPr lvl="1"/>
            <a:r>
              <a:rPr lang="en-US" dirty="0"/>
              <a:t>May decline hearing participation</a:t>
            </a:r>
          </a:p>
          <a:p>
            <a:pPr lvl="1"/>
            <a:r>
              <a:rPr lang="en-US" dirty="0"/>
              <a:t>Late involvement</a:t>
            </a:r>
          </a:p>
          <a:p>
            <a:r>
              <a:rPr lang="en-US" dirty="0"/>
              <a:t>Pre-hearing meetings</a:t>
            </a:r>
          </a:p>
          <a:p>
            <a:pPr lvl="1"/>
            <a:r>
              <a:rPr lang="en-US" dirty="0"/>
              <a:t>May request questions or topics from parties/advisors</a:t>
            </a:r>
          </a:p>
          <a:p>
            <a:pPr lvl="1"/>
            <a:r>
              <a:rPr lang="en-US" dirty="0"/>
              <a:t>Formal hearing logistics</a:t>
            </a:r>
          </a:p>
          <a:p>
            <a:r>
              <a:rPr lang="en-US" dirty="0"/>
              <a:t>Disability accommodations</a:t>
            </a:r>
          </a:p>
          <a:p>
            <a:r>
              <a:rPr lang="en-US" dirty="0"/>
              <a:t>Other support</a:t>
            </a:r>
          </a:p>
        </p:txBody>
      </p:sp>
    </p:spTree>
    <p:extLst>
      <p:ext uri="{BB962C8B-B14F-4D97-AF65-F5344CB8AC3E}">
        <p14:creationId xmlns:p14="http://schemas.microsoft.com/office/powerpoint/2010/main" val="295911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4C7C-6FF4-0C78-E297-299ED1E87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Hearing Procedures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AC5B3-4420-31BE-54AD-12E590AA6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Evidentiary considerations</a:t>
            </a:r>
          </a:p>
          <a:p>
            <a:r>
              <a:rPr lang="en-US" dirty="0"/>
              <a:t>Hearing administrator (decision-maker)</a:t>
            </a:r>
          </a:p>
          <a:p>
            <a:r>
              <a:rPr lang="en-US" dirty="0"/>
              <a:t>Final investigation report (confirmation)</a:t>
            </a:r>
          </a:p>
          <a:p>
            <a:r>
              <a:rPr lang="en-US" dirty="0"/>
              <a:t>Testimony and questioning</a:t>
            </a:r>
          </a:p>
          <a:p>
            <a:pPr lvl="1"/>
            <a:r>
              <a:rPr lang="en-US" dirty="0"/>
              <a:t>Rationale for irrelevant questions; document</a:t>
            </a:r>
          </a:p>
          <a:p>
            <a:r>
              <a:rPr lang="en-US" dirty="0"/>
              <a:t>Refusal to submit to questioning and inferences</a:t>
            </a:r>
          </a:p>
          <a:p>
            <a:r>
              <a:rPr lang="en-US" dirty="0"/>
              <a:t>Hearing recordings</a:t>
            </a:r>
          </a:p>
        </p:txBody>
      </p:sp>
    </p:spTree>
    <p:extLst>
      <p:ext uri="{BB962C8B-B14F-4D97-AF65-F5344CB8AC3E}">
        <p14:creationId xmlns:p14="http://schemas.microsoft.com/office/powerpoint/2010/main" val="1354180859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" id="{CCA27173-5F30-43DC-94F1-BF73BA53CED2}" vid="{BCC973E7-A052-466F-B7A9-44D55FF227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EB6A229D98C4419983C92D224BD10E" ma:contentTypeVersion="15" ma:contentTypeDescription="Create a new document." ma:contentTypeScope="" ma:versionID="8845b6b79edae09a098628524ce09e32">
  <xsd:schema xmlns:xsd="http://www.w3.org/2001/XMLSchema" xmlns:xs="http://www.w3.org/2001/XMLSchema" xmlns:p="http://schemas.microsoft.com/office/2006/metadata/properties" xmlns:ns2="27ea728a-71b4-4cfa-a5e8-a6a5d7b27b14" xmlns:ns3="5ff0268a-eba3-4581-8017-bd167db682c8" targetNamespace="http://schemas.microsoft.com/office/2006/metadata/properties" ma:root="true" ma:fieldsID="9b888052fdf7a51ab74ec20886117209" ns2:_="" ns3:_="">
    <xsd:import namespace="27ea728a-71b4-4cfa-a5e8-a6a5d7b27b14"/>
    <xsd:import namespace="5ff0268a-eba3-4581-8017-bd167db682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ea728a-71b4-4cfa-a5e8-a6a5d7b27b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f0268a-eba3-4581-8017-bd167db682c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55a5f47-c920-48b6-b252-8d2ffe391faf}" ma:internalName="TaxCatchAll" ma:showField="CatchAllData" ma:web="5ff0268a-eba3-4581-8017-bd167db682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ea728a-71b4-4cfa-a5e8-a6a5d7b27b14">
      <Terms xmlns="http://schemas.microsoft.com/office/infopath/2007/PartnerControls"/>
    </lcf76f155ced4ddcb4097134ff3c332f>
    <TaxCatchAll xmlns="5ff0268a-eba3-4581-8017-bd167db682c8" xsi:nil="true"/>
    <SharedWithUsers xmlns="5ff0268a-eba3-4581-8017-bd167db682c8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5CCDF1B4-0299-4542-9E14-880AADC4B046}"/>
</file>

<file path=customXml/itemProps2.xml><?xml version="1.0" encoding="utf-8"?>
<ds:datastoreItem xmlns:ds="http://schemas.openxmlformats.org/officeDocument/2006/customXml" ds:itemID="{1EC3E240-A502-4A53-87BB-854D8353C64E}"/>
</file>

<file path=customXml/itemProps3.xml><?xml version="1.0" encoding="utf-8"?>
<ds:datastoreItem xmlns:ds="http://schemas.openxmlformats.org/officeDocument/2006/customXml" ds:itemID="{7A4960AD-3385-49CD-98BE-1A2B7399C965}"/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</Template>
  <TotalTime>708</TotalTime>
  <Words>728</Words>
  <Application>Microsoft Office PowerPoint</Application>
  <PresentationFormat>Widescreen</PresentationFormat>
  <Paragraphs>168</Paragraphs>
  <Slides>18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Arial</vt:lpstr>
      <vt:lpstr>Calibri</vt:lpstr>
      <vt:lpstr>Wingdings</vt:lpstr>
      <vt:lpstr>Minnesota State Theme</vt:lpstr>
      <vt:lpstr>Formal Hearing for  Title IX Coordinators</vt:lpstr>
      <vt:lpstr>Policy &amp; Procedure</vt:lpstr>
      <vt:lpstr>Agenda</vt:lpstr>
      <vt:lpstr>Introduction</vt:lpstr>
      <vt:lpstr>Investigation</vt:lpstr>
      <vt:lpstr>Investigation, continued</vt:lpstr>
      <vt:lpstr>Referral to Formal Hearing</vt:lpstr>
      <vt:lpstr>Formal Hearing Preparation</vt:lpstr>
      <vt:lpstr>Hearing Procedures</vt:lpstr>
      <vt:lpstr>Deliberation and Determination</vt:lpstr>
      <vt:lpstr>Appeal of Final Determination </vt:lpstr>
      <vt:lpstr>Long-term Remedies</vt:lpstr>
      <vt:lpstr>Recordkeeping</vt:lpstr>
      <vt:lpstr>Other Resources</vt:lpstr>
      <vt:lpstr>Advisor Guide</vt:lpstr>
      <vt:lpstr>Hearing Administrator Manual</vt:lpstr>
      <vt:lpstr>Hearing Administrator Manual, continued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hearing facilitation September 2025</dc:title>
  <dc:creator>Atteberry, Ashley J</dc:creator>
  <cp:keywords>Title 9 personnel</cp:keywords>
  <cp:lastModifiedBy>Atteberry, Ashley J</cp:lastModifiedBy>
  <cp:revision>4</cp:revision>
  <dcterms:created xsi:type="dcterms:W3CDTF">2025-09-16T12:51:44Z</dcterms:created>
  <dcterms:modified xsi:type="dcterms:W3CDTF">2026-02-27T15:48:49Z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0x01010068EB6A229D98C4419983C92D224BD10E</vt:lpwstr>
  </property>
  <property fmtid="{D5CDD505-2E9C-101B-9397-08002B2CF9AE}" pid="3" name="MediaServiceImageTags">
    <vt:lpwstr/>
  </property>
  <property fmtid="{D5CDD505-2E9C-101B-9397-08002B2CF9AE}" pid="4" name="Order">
    <vt:r8>25100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_SourceUrl">
    <vt:lpwstr/>
  </property>
  <property fmtid="{D5CDD505-2E9C-101B-9397-08002B2CF9AE}" pid="12" name="_SharedFileIndex">
    <vt:lpwstr/>
  </property>
</Properties>
</file>