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3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30.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29.xml" ContentType="application/vnd.openxmlformats-officedocument.presentationml.notesSlide+xml"/>
  <Override PartName="/ppt/notesSlides/notesSlide131.xml" ContentType="application/vnd.openxmlformats-officedocument.presentationml.notesSlide+xml"/>
  <Override PartName="/ppt/notesSlides/notesSlide4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72"/>
  </p:notesMasterIdLst>
  <p:handoutMasterIdLst>
    <p:handoutMasterId r:id="rId173"/>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299" r:id="rId21"/>
    <p:sldId id="270" r:id="rId22"/>
    <p:sldId id="664" r:id="rId23"/>
    <p:sldId id="2141411285" r:id="rId24"/>
    <p:sldId id="665" r:id="rId25"/>
    <p:sldId id="588" r:id="rId26"/>
    <p:sldId id="2141411363" r:id="rId27"/>
    <p:sldId id="2141411352" r:id="rId28"/>
    <p:sldId id="363" r:id="rId29"/>
    <p:sldId id="668" r:id="rId30"/>
    <p:sldId id="2141411365" r:id="rId31"/>
    <p:sldId id="2141411366" r:id="rId32"/>
    <p:sldId id="658" r:id="rId33"/>
    <p:sldId id="393" r:id="rId34"/>
    <p:sldId id="703" r:id="rId35"/>
    <p:sldId id="705" r:id="rId36"/>
    <p:sldId id="2141411353" r:id="rId37"/>
    <p:sldId id="706" r:id="rId38"/>
    <p:sldId id="707" r:id="rId39"/>
    <p:sldId id="750" r:id="rId40"/>
    <p:sldId id="742" r:id="rId41"/>
    <p:sldId id="2141411268" r:id="rId42"/>
    <p:sldId id="407" r:id="rId43"/>
    <p:sldId id="381" r:id="rId44"/>
    <p:sldId id="382" r:id="rId45"/>
    <p:sldId id="336" r:id="rId46"/>
    <p:sldId id="344" r:id="rId47"/>
    <p:sldId id="467" r:id="rId48"/>
    <p:sldId id="306" r:id="rId49"/>
    <p:sldId id="567" r:id="rId50"/>
    <p:sldId id="568" r:id="rId51"/>
    <p:sldId id="2141411320" r:id="rId52"/>
    <p:sldId id="2141411319" r:id="rId53"/>
    <p:sldId id="677" r:id="rId54"/>
    <p:sldId id="486" r:id="rId55"/>
    <p:sldId id="678" r:id="rId56"/>
    <p:sldId id="400" r:id="rId57"/>
    <p:sldId id="315" r:id="rId58"/>
    <p:sldId id="308" r:id="rId59"/>
    <p:sldId id="316" r:id="rId60"/>
    <p:sldId id="325" r:id="rId61"/>
    <p:sldId id="318" r:id="rId62"/>
    <p:sldId id="2141411324" r:id="rId63"/>
    <p:sldId id="2141411342" r:id="rId64"/>
    <p:sldId id="300" r:id="rId65"/>
    <p:sldId id="322" r:id="rId66"/>
    <p:sldId id="2141411279" r:id="rId67"/>
    <p:sldId id="324" r:id="rId68"/>
    <p:sldId id="326" r:id="rId69"/>
    <p:sldId id="309" r:id="rId70"/>
    <p:sldId id="329" r:id="rId71"/>
    <p:sldId id="285" r:id="rId72"/>
    <p:sldId id="394" r:id="rId73"/>
    <p:sldId id="794" r:id="rId74"/>
    <p:sldId id="389" r:id="rId75"/>
    <p:sldId id="390" r:id="rId76"/>
    <p:sldId id="2141411280" r:id="rId77"/>
    <p:sldId id="395" r:id="rId78"/>
    <p:sldId id="2141411271" r:id="rId79"/>
    <p:sldId id="2141411322" r:id="rId80"/>
    <p:sldId id="2141411272" r:id="rId81"/>
    <p:sldId id="2141411317" r:id="rId82"/>
    <p:sldId id="388" r:id="rId83"/>
    <p:sldId id="790" r:id="rId84"/>
    <p:sldId id="793" r:id="rId85"/>
    <p:sldId id="2141411367" r:id="rId86"/>
    <p:sldId id="396" r:id="rId87"/>
    <p:sldId id="353" r:id="rId88"/>
    <p:sldId id="2141411368" r:id="rId89"/>
    <p:sldId id="354" r:id="rId90"/>
    <p:sldId id="727" r:id="rId91"/>
    <p:sldId id="728" r:id="rId92"/>
    <p:sldId id="729" r:id="rId93"/>
    <p:sldId id="482" r:id="rId94"/>
    <p:sldId id="730" r:id="rId95"/>
    <p:sldId id="731" r:id="rId96"/>
    <p:sldId id="732" r:id="rId97"/>
    <p:sldId id="733" r:id="rId98"/>
    <p:sldId id="371" r:id="rId99"/>
    <p:sldId id="372" r:id="rId100"/>
    <p:sldId id="373" r:id="rId101"/>
    <p:sldId id="374" r:id="rId102"/>
    <p:sldId id="734" r:id="rId103"/>
    <p:sldId id="2141411370" r:id="rId104"/>
    <p:sldId id="384" r:id="rId105"/>
    <p:sldId id="383" r:id="rId106"/>
    <p:sldId id="350" r:id="rId107"/>
    <p:sldId id="368" r:id="rId108"/>
    <p:sldId id="401" r:id="rId109"/>
    <p:sldId id="402" r:id="rId110"/>
    <p:sldId id="403" r:id="rId111"/>
    <p:sldId id="367" r:id="rId112"/>
    <p:sldId id="2141411371" r:id="rId113"/>
    <p:sldId id="2141411372" r:id="rId114"/>
    <p:sldId id="369" r:id="rId115"/>
    <p:sldId id="357" r:id="rId116"/>
    <p:sldId id="356" r:id="rId117"/>
    <p:sldId id="370" r:id="rId118"/>
    <p:sldId id="359" r:id="rId119"/>
    <p:sldId id="405" r:id="rId120"/>
    <p:sldId id="364" r:id="rId121"/>
    <p:sldId id="2141411373" r:id="rId122"/>
    <p:sldId id="2141411374" r:id="rId123"/>
    <p:sldId id="375" r:id="rId124"/>
    <p:sldId id="2141411375" r:id="rId125"/>
    <p:sldId id="406" r:id="rId126"/>
    <p:sldId id="2141411376" r:id="rId127"/>
    <p:sldId id="365" r:id="rId128"/>
    <p:sldId id="376" r:id="rId129"/>
    <p:sldId id="377" r:id="rId130"/>
    <p:sldId id="404" r:id="rId131"/>
    <p:sldId id="361" r:id="rId132"/>
    <p:sldId id="378" r:id="rId133"/>
    <p:sldId id="379" r:id="rId134"/>
    <p:sldId id="2141411378" r:id="rId135"/>
    <p:sldId id="321" r:id="rId136"/>
    <p:sldId id="334" r:id="rId137"/>
    <p:sldId id="335" r:id="rId138"/>
    <p:sldId id="2141411379" r:id="rId139"/>
    <p:sldId id="337" r:id="rId140"/>
    <p:sldId id="338" r:id="rId141"/>
    <p:sldId id="345" r:id="rId142"/>
    <p:sldId id="2141411380" r:id="rId143"/>
    <p:sldId id="2141411381" r:id="rId144"/>
    <p:sldId id="342" r:id="rId145"/>
    <p:sldId id="347" r:id="rId146"/>
    <p:sldId id="348" r:id="rId147"/>
    <p:sldId id="341" r:id="rId148"/>
    <p:sldId id="340" r:id="rId149"/>
    <p:sldId id="339" r:id="rId150"/>
    <p:sldId id="349" r:id="rId151"/>
    <p:sldId id="358" r:id="rId152"/>
    <p:sldId id="2141411382" r:id="rId153"/>
    <p:sldId id="2141411383" r:id="rId154"/>
    <p:sldId id="2141411384" r:id="rId155"/>
    <p:sldId id="2141411385" r:id="rId156"/>
    <p:sldId id="352" r:id="rId157"/>
    <p:sldId id="351" r:id="rId158"/>
    <p:sldId id="2141411386" r:id="rId159"/>
    <p:sldId id="2141411388" r:id="rId160"/>
    <p:sldId id="317" r:id="rId161"/>
    <p:sldId id="2141411389" r:id="rId162"/>
    <p:sldId id="330" r:id="rId163"/>
    <p:sldId id="331" r:id="rId164"/>
    <p:sldId id="2141411390" r:id="rId165"/>
    <p:sldId id="332" r:id="rId166"/>
    <p:sldId id="2141411391" r:id="rId167"/>
    <p:sldId id="2141411392" r:id="rId168"/>
    <p:sldId id="333" r:id="rId169"/>
    <p:sldId id="2141411393" r:id="rId170"/>
    <p:sldId id="2141411394" r:id="rId1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23" autoAdjust="0"/>
    <p:restoredTop sz="77818" autoAdjust="0"/>
  </p:normalViewPr>
  <p:slideViewPr>
    <p:cSldViewPr snapToGrid="0">
      <p:cViewPr varScale="1">
        <p:scale>
          <a:sx n="86" d="100"/>
          <a:sy n="86" d="100"/>
        </p:scale>
        <p:origin x="906" y="84"/>
      </p:cViewPr>
      <p:guideLst/>
    </p:cSldViewPr>
  </p:slideViewPr>
  <p:notesTextViewPr>
    <p:cViewPr>
      <p:scale>
        <a:sx n="1" d="1"/>
        <a:sy n="1" d="1"/>
      </p:scale>
      <p:origin x="0" y="0"/>
    </p:cViewPr>
  </p:notesTextViewPr>
  <p:sorterViewPr>
    <p:cViewPr>
      <p:scale>
        <a:sx n="100" d="100"/>
        <a:sy n="100" d="100"/>
      </p:scale>
      <p:origin x="0" y="-31518"/>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customXml" Target="../customXml/item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79" Type="http://schemas.openxmlformats.org/officeDocument/2006/relationships/customXml" Target="../customXml/item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customXml" Target="../customXml/item3.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173502" y="333967"/>
          <a:ext cx="4878831" cy="4878831"/>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1B.1 and 1B.3</a:t>
          </a:r>
        </a:p>
      </dsp:txBody>
      <dsp:txXfrm>
        <a:off x="5661125" y="798618"/>
        <a:ext cx="1335870" cy="842179"/>
      </dsp:txXfrm>
    </dsp:sp>
    <dsp:sp modelId="{FAEC103C-5EA2-4EFE-83A4-6C7149178ADE}">
      <dsp:nvSpPr>
        <dsp:cNvPr id="0" name=""/>
        <dsp:cNvSpPr/>
      </dsp:nvSpPr>
      <dsp:spPr>
        <a:xfrm>
          <a:off x="3047465" y="595333"/>
          <a:ext cx="4878831" cy="4878831"/>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Preferred Name</a:t>
          </a:r>
        </a:p>
      </dsp:txBody>
      <dsp:txXfrm>
        <a:off x="6387142" y="2337773"/>
        <a:ext cx="1417184" cy="900260"/>
      </dsp:txXfrm>
    </dsp:sp>
    <dsp:sp modelId="{1E1732BE-1E1C-44E0-9D29-1F6BD9D99807}">
      <dsp:nvSpPr>
        <dsp:cNvPr id="0" name=""/>
        <dsp:cNvSpPr/>
      </dsp:nvSpPr>
      <dsp:spPr>
        <a:xfrm>
          <a:off x="3047465" y="595333"/>
          <a:ext cx="4878831" cy="4878831"/>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Access &amp; Mod Preg &amp; Parenting</a:t>
          </a:r>
        </a:p>
      </dsp:txBody>
      <dsp:txXfrm>
        <a:off x="6183857" y="3499400"/>
        <a:ext cx="1277789" cy="929301"/>
      </dsp:txXfrm>
    </dsp:sp>
    <dsp:sp modelId="{96F1D1ED-6A40-45B4-8A6D-8D5F45879CC0}">
      <dsp:nvSpPr>
        <dsp:cNvPr id="0" name=""/>
        <dsp:cNvSpPr/>
      </dsp:nvSpPr>
      <dsp:spPr>
        <a:xfrm>
          <a:off x="3047465" y="595333"/>
          <a:ext cx="4878831" cy="4878831"/>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Individuals w. Disabilities</a:t>
          </a:r>
        </a:p>
      </dsp:txBody>
      <dsp:txXfrm>
        <a:off x="4833466" y="4428701"/>
        <a:ext cx="1306829" cy="929301"/>
      </dsp:txXfrm>
    </dsp:sp>
    <dsp:sp modelId="{8B1306FD-F7D7-49D9-952A-D4091F26F7A3}">
      <dsp:nvSpPr>
        <dsp:cNvPr id="0" name=""/>
        <dsp:cNvSpPr/>
      </dsp:nvSpPr>
      <dsp:spPr>
        <a:xfrm>
          <a:off x="3047465" y="595333"/>
          <a:ext cx="4878831" cy="4878831"/>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Respectful Workplace</a:t>
          </a:r>
        </a:p>
      </dsp:txBody>
      <dsp:txXfrm>
        <a:off x="3512116" y="3499400"/>
        <a:ext cx="1277789" cy="929301"/>
      </dsp:txXfrm>
    </dsp:sp>
    <dsp:sp modelId="{D88494AA-08EE-4E6F-846F-B329AC26B616}">
      <dsp:nvSpPr>
        <dsp:cNvPr id="0" name=""/>
        <dsp:cNvSpPr/>
      </dsp:nvSpPr>
      <dsp:spPr>
        <a:xfrm>
          <a:off x="3047465" y="595333"/>
          <a:ext cx="4878831" cy="4878831"/>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Code of Conduct</a:t>
          </a:r>
        </a:p>
      </dsp:txBody>
      <dsp:txXfrm>
        <a:off x="3169436" y="2337773"/>
        <a:ext cx="1417184" cy="900260"/>
      </dsp:txXfrm>
    </dsp:sp>
    <dsp:sp modelId="{CE8FFC08-EFC4-42E4-9E92-4936F45178E4}">
      <dsp:nvSpPr>
        <dsp:cNvPr id="0" name=""/>
        <dsp:cNvSpPr/>
      </dsp:nvSpPr>
      <dsp:spPr>
        <a:xfrm>
          <a:off x="3047465" y="595333"/>
          <a:ext cx="4878831" cy="4878831"/>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Fraud &amp; Dishonest Acts</a:t>
          </a:r>
        </a:p>
      </dsp:txBody>
      <dsp:txXfrm>
        <a:off x="4104546" y="1059984"/>
        <a:ext cx="1335870" cy="842179"/>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129</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130</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131</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132</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133</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a:p>
        </p:txBody>
      </p:sp>
    </p:spTree>
    <p:extLst>
      <p:ext uri="{BB962C8B-B14F-4D97-AF65-F5344CB8AC3E}">
        <p14:creationId xmlns:p14="http://schemas.microsoft.com/office/powerpoint/2010/main" val="27564027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155</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156</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157</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158</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159</a:t>
            </a:fld>
            <a:endParaRPr lang="en-US"/>
          </a:p>
        </p:txBody>
      </p:sp>
    </p:spTree>
    <p:extLst>
      <p:ext uri="{BB962C8B-B14F-4D97-AF65-F5344CB8AC3E}">
        <p14:creationId xmlns:p14="http://schemas.microsoft.com/office/powerpoint/2010/main" val="403075532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164</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169</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21</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23</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1047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374-9BC3-84AC-D51A-7C321970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68B3F-1485-A7FA-F23F-9197875A9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09CD-DD19-AD28-DAAE-85612FDF5F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772BDE-810E-ED7D-C9DF-B0ECF5475AB8}"/>
              </a:ext>
            </a:extLst>
          </p:cNvPr>
          <p:cNvSpPr>
            <a:spLocks noGrp="1"/>
          </p:cNvSpPr>
          <p:nvPr>
            <p:ph type="sldNum" sz="quarter" idx="5"/>
          </p:nvPr>
        </p:nvSpPr>
        <p:spPr/>
        <p:txBody>
          <a:bodyPr/>
          <a:lstStyle/>
          <a:p>
            <a:fld id="{41FF0FD1-643B-450F-A8BB-15B50EF63312}" type="slidenum">
              <a:rPr lang="en-US" smtClean="0"/>
              <a:t>41</a:t>
            </a:fld>
            <a:endParaRPr lang="en-US"/>
          </a:p>
        </p:txBody>
      </p:sp>
    </p:spTree>
    <p:extLst>
      <p:ext uri="{BB962C8B-B14F-4D97-AF65-F5344CB8AC3E}">
        <p14:creationId xmlns:p14="http://schemas.microsoft.com/office/powerpoint/2010/main" val="31060347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42</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403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595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66</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71</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76</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77</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78</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81</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84</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85</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104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105</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59" r:id="rId30"/>
    <p:sldLayoutId id="2147483760" r:id="rId31"/>
    <p:sldLayoutId id="2147483761" r:id="rId32"/>
    <p:sldLayoutId id="2147483762" r:id="rId33"/>
    <p:sldLayoutId id="2147483765" r:id="rId34"/>
    <p:sldLayoutId id="2147483766" r:id="rId35"/>
    <p:sldLayoutId id="2147483767" r:id="rId36"/>
    <p:sldLayoutId id="2147483768" r:id="rId37"/>
    <p:sldLayoutId id="2147483769" r:id="rId38"/>
    <p:sldLayoutId id="2147483771" r:id="rId39"/>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72.xml"/><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4.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August 5-6,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dirty="0"/>
              <a:t>Campus Data Practices Compliance Official (first responder for questions or receipt of any legal process request);</a:t>
            </a:r>
          </a:p>
          <a:p>
            <a:r>
              <a:rPr lang="en-US" sz="2400" dirty="0"/>
              <a:t>Campus policies on referring requests</a:t>
            </a:r>
          </a:p>
          <a:p>
            <a:pPr lvl="1">
              <a:buFont typeface="Wingdings" panose="05000000000000000000" pitchFamily="2" charset="2"/>
              <a:buChar char="§"/>
            </a:pPr>
            <a:r>
              <a:rPr lang="en-US" sz="1800" dirty="0"/>
              <a:t>Public</a:t>
            </a:r>
          </a:p>
          <a:p>
            <a:pPr lvl="1">
              <a:buFont typeface="Wingdings" panose="05000000000000000000" pitchFamily="2" charset="2"/>
              <a:buChar char="§"/>
            </a:pPr>
            <a:r>
              <a:rPr lang="en-US" sz="1800" dirty="0"/>
              <a:t>Subjects</a:t>
            </a:r>
          </a:p>
          <a:p>
            <a:pPr lvl="2"/>
            <a:r>
              <a:rPr lang="en-US" sz="1600" dirty="0"/>
              <a:t>Employees</a:t>
            </a:r>
          </a:p>
          <a:p>
            <a:pPr lvl="2"/>
            <a:r>
              <a:rPr lang="en-US" sz="1600" dirty="0"/>
              <a:t>Students</a:t>
            </a:r>
          </a:p>
          <a:p>
            <a:pPr lvl="1">
              <a:buFont typeface="Wingdings" panose="05000000000000000000" pitchFamily="2" charset="2"/>
              <a:buChar char="§"/>
            </a:pPr>
            <a:r>
              <a:rPr lang="en-US" sz="2000" dirty="0"/>
              <a:t>Copy costs</a:t>
            </a:r>
          </a:p>
          <a:p>
            <a:pPr marL="257175" lvl="2" indent="-257175"/>
            <a:r>
              <a:rPr lang="en-US" dirty="0"/>
              <a:t>System Office personnel</a:t>
            </a:r>
          </a:p>
          <a:p>
            <a:endParaRPr lang="en-US" dirty="0"/>
          </a:p>
        </p:txBody>
      </p:sp>
    </p:spTree>
    <p:extLst>
      <p:ext uri="{BB962C8B-B14F-4D97-AF65-F5344CB8AC3E}">
        <p14:creationId xmlns:p14="http://schemas.microsoft.com/office/powerpoint/2010/main" val="23273793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298081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New 1B.3.1 Procedure </a:t>
            </a:r>
            <a:r>
              <a:rPr lang="en-US" i="1">
                <a:solidFill>
                  <a:srgbClr val="002060"/>
                </a:solidFill>
              </a:rPr>
              <a:t>(to be released in early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r>
              <a:rPr lang="en-US" i="1">
                <a:ea typeface="Calibri"/>
                <a:cs typeface="Calibri"/>
              </a:rPr>
              <a:t>pendin</a:t>
            </a:r>
            <a:r>
              <a:rPr lang="en-US">
                <a:ea typeface="Calibri"/>
                <a:cs typeface="Calibri"/>
              </a:rPr>
              <a:t>g).  </a:t>
            </a:r>
          </a:p>
        </p:txBody>
      </p:sp>
    </p:spTree>
    <p:extLst>
      <p:ext uri="{BB962C8B-B14F-4D97-AF65-F5344CB8AC3E}">
        <p14:creationId xmlns:p14="http://schemas.microsoft.com/office/powerpoint/2010/main" val="732888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r>
              <a:rPr lang="en-US" i="1">
                <a:ea typeface="Calibri"/>
                <a:cs typeface="Calibri"/>
              </a:rPr>
              <a:t>(pending</a:t>
            </a:r>
            <a:r>
              <a:rPr lang="en-US">
                <a:ea typeface="Calibri"/>
                <a:cs typeface="Calibri"/>
              </a:rPr>
              <a:t>). </a:t>
            </a:r>
          </a:p>
        </p:txBody>
      </p:sp>
    </p:spTree>
    <p:extLst>
      <p:ext uri="{BB962C8B-B14F-4D97-AF65-F5344CB8AC3E}">
        <p14:creationId xmlns:p14="http://schemas.microsoft.com/office/powerpoint/2010/main" val="31088636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endParaRPr lang="en-US" dirty="0">
              <a:solidFill>
                <a:srgbClr val="002060"/>
              </a:solidFill>
              <a:ea typeface="Calibri"/>
              <a:cs typeface="Calibri"/>
            </a:endParaRP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dirty="0">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r>
              <a:rPr lang="en-US" i="1">
                <a:ea typeface="Calibri"/>
                <a:cs typeface="Calibri"/>
              </a:rPr>
              <a:t>pending</a:t>
            </a:r>
            <a:r>
              <a:rPr lang="en-US">
                <a:ea typeface="Calibri"/>
                <a:cs typeface="Calibri"/>
              </a:rPr>
              <a:t>).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9323222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 (in some cases)</a:t>
            </a:r>
          </a:p>
          <a:p>
            <a:pPr marL="463550" lvl="1" indent="-457200"/>
            <a:r>
              <a:rPr lang="en-US"/>
              <a:t>Implements appropriate action (in some cases)</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p:txBody>
          <a:bodyPr/>
          <a:lstStyle/>
          <a:p>
            <a:pPr marL="0" indent="0">
              <a:buNone/>
            </a:pPr>
            <a:r>
              <a:rPr lang="en-US"/>
              <a:t>Someone who:</a:t>
            </a:r>
          </a:p>
          <a:p>
            <a:pPr marL="463550" lvl="1" indent="-457200"/>
            <a:r>
              <a:rPr lang="en-US"/>
              <a:t>Has the authority (direct or delegated)</a:t>
            </a:r>
          </a:p>
          <a:p>
            <a:pPr marL="463550" lvl="1" indent="-457200"/>
            <a:r>
              <a:rPr lang="en-US"/>
              <a:t>Accepts the responsibility</a:t>
            </a:r>
          </a:p>
          <a:p>
            <a:pPr marL="463550" lvl="1" indent="-457200"/>
            <a:r>
              <a:rPr lang="en-US"/>
              <a:t>Will be able to testify and is a good witness</a:t>
            </a:r>
          </a:p>
          <a:p>
            <a:pPr marL="463550" lvl="1" indent="-457200"/>
            <a:r>
              <a:rPr lang="en-US"/>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Is there anything missing?  E.g., relevant information (If yes, send it back)</a:t>
            </a:r>
          </a:p>
          <a:p>
            <a:pPr marL="463550" indent="-463550">
              <a:buFont typeface="Arial" panose="020B0604020202020204" pitchFamily="34" charset="0"/>
              <a:buChar char="•"/>
            </a:pPr>
            <a:r>
              <a:rPr lang="en-US"/>
              <a:t>Are there inappropriate conclusions in the report (If yes, send it back)</a:t>
            </a:r>
          </a:p>
          <a:p>
            <a:pPr marL="463550" indent="-463550">
              <a:buFont typeface="Arial" panose="020B0604020202020204" pitchFamily="34" charset="0"/>
              <a:buChar char="•"/>
            </a:pPr>
            <a:r>
              <a:rPr lang="en-US"/>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3</a:t>
            </a:r>
          </a:p>
        </p:txBody>
      </p:sp>
      <p:sp>
        <p:nvSpPr>
          <p:cNvPr id="2" name="Content Placeholder 1"/>
          <p:cNvSpPr>
            <a:spLocks noGrp="1"/>
          </p:cNvSpPr>
          <p:nvPr>
            <p:ph idx="1"/>
          </p:nvPr>
        </p:nvSpPr>
        <p:spPr/>
        <p:txBody>
          <a:bodyPr>
            <a:normAutofit lnSpcReduction="10000"/>
          </a:bodyPr>
          <a:lstStyle/>
          <a:p>
            <a:pPr marL="463550" indent="-463550">
              <a:buFont typeface="Arial" panose="020B0604020202020204" pitchFamily="34" charset="0"/>
              <a:buChar char="•"/>
            </a:pPr>
            <a:r>
              <a:rPr lang="en-US"/>
              <a:t>Did the investigator give the subject an opportunity to respond to each specific charge?</a:t>
            </a:r>
          </a:p>
          <a:p>
            <a:pPr marL="463550" indent="-463550">
              <a:buFont typeface="Arial" panose="020B0604020202020204" pitchFamily="34" charset="0"/>
              <a:buChar char="•"/>
            </a:pPr>
            <a:endParaRPr lang="en-US"/>
          </a:p>
          <a:p>
            <a:pPr marL="0" indent="0">
              <a:buNone/>
            </a:pPr>
            <a:r>
              <a:rPr lang="en-US" sz="240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a:solidFill>
                  <a:srgbClr val="002060"/>
                </a:solidFill>
              </a:rPr>
              <a:t> </a:t>
            </a:r>
          </a:p>
          <a:p>
            <a:pPr marL="4763" lvl="1" indent="-4763">
              <a:buNone/>
            </a:pPr>
            <a:r>
              <a:rPr lang="en-US" sz="2200" u="sng">
                <a:solidFill>
                  <a:srgbClr val="002060"/>
                </a:solidFill>
              </a:rPr>
              <a:t>IFO and Minnesota State</a:t>
            </a:r>
            <a:r>
              <a:rPr lang="en-US" sz="220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4</a:t>
            </a:r>
          </a:p>
        </p:txBody>
      </p:sp>
      <p:sp>
        <p:nvSpPr>
          <p:cNvPr id="2" name="Content Placeholder 1"/>
          <p:cNvSpPr>
            <a:spLocks noGrp="1"/>
          </p:cNvSpPr>
          <p:nvPr>
            <p:ph idx="1"/>
          </p:nvPr>
        </p:nvSpPr>
        <p:spPr/>
        <p:txBody>
          <a:bodyPr>
            <a:normAutofit/>
          </a:bodyPr>
          <a:lstStyle/>
          <a:p>
            <a:pPr marL="0" indent="0">
              <a:lnSpc>
                <a:spcPct val="80000"/>
              </a:lnSpc>
              <a:buNone/>
            </a:pPr>
            <a:r>
              <a:rPr lang="en-US" sz="2400"/>
              <a:t>Scrutinize the disruptive conduct</a:t>
            </a:r>
          </a:p>
          <a:p>
            <a:pPr marL="342900" indent="-342900">
              <a:lnSpc>
                <a:spcPct val="80000"/>
              </a:lnSpc>
              <a:buFont typeface="Arial" panose="020B0604020202020204" pitchFamily="34" charset="0"/>
              <a:buChar char="•"/>
            </a:pPr>
            <a:r>
              <a:rPr lang="en-US" sz="2400"/>
              <a:t>What was the cause of the behavior?</a:t>
            </a:r>
          </a:p>
          <a:p>
            <a:pPr marL="342900" indent="-342900">
              <a:lnSpc>
                <a:spcPct val="80000"/>
              </a:lnSpc>
              <a:buFont typeface="Arial" panose="020B0604020202020204" pitchFamily="34" charset="0"/>
              <a:buChar char="•"/>
            </a:pPr>
            <a:r>
              <a:rPr lang="en-US" sz="2400"/>
              <a:t>Was the behavior unknowingly disruptive?</a:t>
            </a:r>
          </a:p>
          <a:p>
            <a:pPr marL="342900" indent="-342900">
              <a:lnSpc>
                <a:spcPct val="80000"/>
              </a:lnSpc>
              <a:buFont typeface="Arial" panose="020B0604020202020204" pitchFamily="34" charset="0"/>
              <a:buChar char="•"/>
            </a:pPr>
            <a:r>
              <a:rPr lang="en-US" sz="2400"/>
              <a:t>Were there factors beyond the employee’s control that contributed to the behavior?</a:t>
            </a:r>
          </a:p>
          <a:p>
            <a:pPr marL="342900" indent="-342900">
              <a:lnSpc>
                <a:spcPct val="80000"/>
              </a:lnSpc>
              <a:buFont typeface="Arial" panose="020B0604020202020204" pitchFamily="34" charset="0"/>
              <a:buChar char="•"/>
            </a:pPr>
            <a:r>
              <a:rPr lang="en-US" sz="2400"/>
              <a:t>Does the employee have the skills and training to refrain from the behavior?</a:t>
            </a:r>
          </a:p>
          <a:p>
            <a:pPr marL="342900" indent="-342900">
              <a:lnSpc>
                <a:spcPct val="80000"/>
              </a:lnSpc>
              <a:buFont typeface="Arial" panose="020B0604020202020204" pitchFamily="34" charset="0"/>
              <a:buChar char="•"/>
            </a:pPr>
            <a:r>
              <a:rPr lang="en-US" sz="2400"/>
              <a:t>Is the employee willing and likely to change?</a:t>
            </a:r>
          </a:p>
          <a:p>
            <a:pPr marL="342900" indent="-342900">
              <a:lnSpc>
                <a:spcPct val="80000"/>
              </a:lnSpc>
              <a:buFont typeface="Arial" panose="020B0604020202020204" pitchFamily="34" charset="0"/>
              <a:buChar char="•"/>
            </a:pPr>
            <a:r>
              <a:rPr lang="en-US" sz="240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5</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 6</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Meeting Complainant, Respondent or Others</a:t>
            </a:r>
          </a:p>
        </p:txBody>
      </p:sp>
      <p:sp>
        <p:nvSpPr>
          <p:cNvPr id="2" name="Content Placeholder 1"/>
          <p:cNvSpPr>
            <a:spLocks noGrp="1"/>
          </p:cNvSpPr>
          <p:nvPr>
            <p:ph idx="1"/>
          </p:nvPr>
        </p:nvSpPr>
        <p:spPr/>
        <p:txBody>
          <a:bodyPr>
            <a:normAutofit/>
          </a:bodyPr>
          <a:lstStyle/>
          <a:p>
            <a:r>
              <a:rPr lang="en-US" sz="2400">
                <a:solidFill>
                  <a:srgbClr val="002060"/>
                </a:solidFill>
              </a:rPr>
              <a:t>Data Practices Act Notice (</a:t>
            </a:r>
            <a:r>
              <a:rPr lang="en-US" sz="2400" err="1">
                <a:solidFill>
                  <a:srgbClr val="002060"/>
                </a:solidFill>
              </a:rPr>
              <a:t>Tennessen</a:t>
            </a:r>
            <a:r>
              <a:rPr lang="en-US" sz="2400">
                <a:solidFill>
                  <a:srgbClr val="002060"/>
                </a:solidFill>
              </a:rPr>
              <a:t> Notice)</a:t>
            </a:r>
          </a:p>
          <a:p>
            <a:r>
              <a:rPr lang="en-US" sz="2400">
                <a:solidFill>
                  <a:srgbClr val="002060"/>
                </a:solidFill>
              </a:rPr>
              <a:t>Non-Bargaining Unit Employee Representation Rights</a:t>
            </a:r>
          </a:p>
          <a:p>
            <a:r>
              <a:rPr lang="en-US" sz="2400">
                <a:solidFill>
                  <a:srgbClr val="002060"/>
                </a:solidFill>
              </a:rPr>
              <a:t>Bargaining Unit Employee Representation Rights (Weingarten Rights)</a:t>
            </a:r>
          </a:p>
          <a:p>
            <a:pPr marL="347663" indent="-347663">
              <a:buFont typeface="Arial" panose="020B0604020202020204" pitchFamily="34" charset="0"/>
              <a:buChar char="•"/>
            </a:pPr>
            <a:r>
              <a:rPr lang="en-US" sz="240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a violation of Policy 1B.3 occur?</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Burden of Proof</a:t>
            </a:r>
          </a:p>
          <a:p>
            <a:pPr marL="342900" indent="-342900">
              <a:buFont typeface="Arial" panose="020B0604020202020204" pitchFamily="34" charset="0"/>
              <a:buChar char="•"/>
            </a:pPr>
            <a:r>
              <a:rPr lang="en-US" sz="2400">
                <a:solidFill>
                  <a:srgbClr val="002060"/>
                </a:solidFill>
              </a:rPr>
              <a:t>99% beyond a reasonable doubt (criminal court matters)</a:t>
            </a:r>
          </a:p>
          <a:p>
            <a:pPr marL="342900" indent="-342900">
              <a:buFont typeface="Arial" panose="020B0604020202020204" pitchFamily="34" charset="0"/>
              <a:buChar char="•"/>
            </a:pPr>
            <a:r>
              <a:rPr lang="en-US" sz="2400">
                <a:solidFill>
                  <a:srgbClr val="002060"/>
                </a:solidFill>
              </a:rPr>
              <a:t>75% clear and convincing evidence (civil court matters)</a:t>
            </a:r>
          </a:p>
          <a:p>
            <a:pPr marL="342900" indent="-342900">
              <a:buFont typeface="Arial" panose="020B0604020202020204" pitchFamily="34" charset="0"/>
              <a:buChar char="•"/>
            </a:pPr>
            <a:r>
              <a:rPr lang="en-US" sz="240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a:solidFill>
                  <a:srgbClr val="002060"/>
                </a:solidFill>
              </a:rPr>
              <a:t>&lt;51% good faith in investigation/reasonable conclusion (most private employers)</a:t>
            </a:r>
          </a:p>
          <a:p>
            <a:endParaRPr lang="en-US" sz="2400">
              <a:solidFill>
                <a:srgbClr val="002060"/>
              </a:solidFill>
            </a:endParaRPr>
          </a:p>
          <a:p>
            <a:r>
              <a:rPr lang="en-US" sz="2400">
                <a:solidFill>
                  <a:srgbClr val="002060"/>
                </a:solidFill>
              </a:rPr>
              <a:t>*Check the relevant CBA</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Take corrective action for 1B.1 and 1B.3 violations</a:t>
            </a:r>
          </a:p>
          <a:p>
            <a:pPr marL="342900" indent="-342900">
              <a:buFont typeface="Arial" panose="020B0604020202020204" pitchFamily="34" charset="0"/>
              <a:buChar char="•"/>
            </a:pPr>
            <a:r>
              <a:rPr lang="en-US" sz="2400">
                <a:solidFill>
                  <a:srgbClr val="002060"/>
                </a:solidFill>
              </a:rPr>
              <a:t>Refer non-1B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continued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r>
              <a:rPr lang="en-US" sz="2000">
                <a:solidFill>
                  <a:srgbClr val="002060"/>
                </a:solidFill>
              </a:rPr>
              <a:t>Ensure harassment/discrimination will stop and not recur</a:t>
            </a:r>
          </a:p>
          <a:p>
            <a:pPr marL="682625" lvl="1" indent="-342900"/>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r>
              <a:rPr lang="en-US" sz="2000">
                <a:solidFill>
                  <a:srgbClr val="002060"/>
                </a:solidFill>
              </a:rPr>
              <a:t>Severity of conduct</a:t>
            </a:r>
          </a:p>
          <a:p>
            <a:pPr marL="682625" lvl="1" indent="-342900"/>
            <a:r>
              <a:rPr lang="en-US" sz="2000">
                <a:solidFill>
                  <a:srgbClr val="002060"/>
                </a:solidFill>
              </a:rPr>
              <a:t>Degree of harm to complainant and others</a:t>
            </a:r>
          </a:p>
          <a:p>
            <a:pPr marL="682625" lvl="1" indent="-342900"/>
            <a:r>
              <a:rPr lang="en-US" sz="2000">
                <a:solidFill>
                  <a:srgbClr val="002060"/>
                </a:solidFill>
              </a:rPr>
              <a:t>Has the conduct potentially created a class of complainants?</a:t>
            </a:r>
          </a:p>
          <a:p>
            <a:pPr marL="682625" lvl="1" indent="-342900"/>
            <a:r>
              <a:rPr lang="en-US" sz="200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continued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Progressive (or corrective) discipline is designed to </a:t>
            </a:r>
            <a:r>
              <a:rPr lang="en-US" sz="2400" i="1" u="sng">
                <a:solidFill>
                  <a:srgbClr val="002060"/>
                </a:solidFill>
              </a:rPr>
              <a:t>correct</a:t>
            </a:r>
            <a:r>
              <a:rPr lang="en-US" sz="240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just cause</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assessment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Appropriate Action</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continued</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letter</a:t>
            </a:r>
          </a:p>
        </p:txBody>
      </p:sp>
      <p:sp>
        <p:nvSpPr>
          <p:cNvPr id="2" name="Content Placeholder 1"/>
          <p:cNvSpPr>
            <a:spLocks noGrp="1"/>
          </p:cNvSpPr>
          <p:nvPr>
            <p:ph idx="1"/>
          </p:nvPr>
        </p:nvSpPr>
        <p:spPr/>
        <p:txBody>
          <a:bodyPr>
            <a:normAutofit/>
          </a:bodyPr>
          <a:lstStyle/>
          <a:p>
            <a:r>
              <a:rPr lang="en-US" sz="2400">
                <a:solidFill>
                  <a:srgbClr val="002060"/>
                </a:solidFill>
              </a:rPr>
              <a:t>Distribution of disciplinary letter</a:t>
            </a:r>
          </a:p>
          <a:p>
            <a:pPr marL="342900" indent="-342900">
              <a:buFont typeface="Arial" panose="020B0604020202020204" pitchFamily="34" charset="0"/>
              <a:buChar char="•"/>
            </a:pPr>
            <a:r>
              <a:rPr lang="en-US" sz="2400">
                <a:solidFill>
                  <a:srgbClr val="002060"/>
                </a:solidFill>
              </a:rPr>
              <a:t>Employee</a:t>
            </a:r>
          </a:p>
          <a:p>
            <a:pPr marL="342900" indent="-342900">
              <a:buFont typeface="Arial" panose="020B0604020202020204" pitchFamily="34" charset="0"/>
              <a:buChar char="•"/>
            </a:pPr>
            <a:r>
              <a:rPr lang="en-US" sz="2400">
                <a:solidFill>
                  <a:srgbClr val="002060"/>
                </a:solidFill>
              </a:rPr>
              <a:t>Personnel file</a:t>
            </a:r>
          </a:p>
          <a:p>
            <a:pPr marL="342900" indent="-342900">
              <a:buFont typeface="Arial" panose="020B0604020202020204" pitchFamily="34" charset="0"/>
              <a:buChar char="•"/>
            </a:pPr>
            <a:r>
              <a:rPr lang="en-US" sz="2400">
                <a:solidFill>
                  <a:srgbClr val="002060"/>
                </a:solidFill>
              </a:rPr>
              <a:t>Union?  Check CBA</a:t>
            </a:r>
          </a:p>
          <a:p>
            <a:r>
              <a:rPr lang="en-US" sz="2400">
                <a:solidFill>
                  <a:srgbClr val="002060"/>
                </a:solidFill>
              </a:rPr>
              <a:t>Service of disciplinary letter in person or via mail</a:t>
            </a:r>
          </a:p>
          <a:p>
            <a:pPr marL="342900" indent="-342900">
              <a:buFont typeface="Arial" panose="020B0604020202020204" pitchFamily="34" charset="0"/>
              <a:buChar char="•"/>
            </a:pPr>
            <a:r>
              <a:rPr lang="en-US" sz="2400">
                <a:solidFill>
                  <a:srgbClr val="002060"/>
                </a:solidFill>
              </a:rPr>
              <a:t>Check CBA if certified mail required</a:t>
            </a:r>
          </a:p>
          <a:p>
            <a:pPr marL="342900" indent="-342900">
              <a:buFont typeface="Arial" panose="020B0604020202020204" pitchFamily="34" charset="0"/>
              <a:buChar char="•"/>
            </a:pPr>
            <a:r>
              <a:rPr lang="en-US" sz="240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r>
              <a:rPr lang="en-US"/>
              <a:t>, follow-up</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Follow up to Discipline (by supervisor or designated officer)</a:t>
            </a:r>
          </a:p>
          <a:p>
            <a:pPr marL="342900" indent="-342900">
              <a:buFont typeface="Arial" panose="020B0604020202020204" pitchFamily="34" charset="0"/>
              <a:buChar char="•"/>
            </a:pPr>
            <a:r>
              <a:rPr lang="en-US" sz="2400">
                <a:solidFill>
                  <a:srgbClr val="002060"/>
                </a:solidFill>
              </a:rPr>
              <a:t>Work with employee to correct deficiencies</a:t>
            </a:r>
          </a:p>
          <a:p>
            <a:pPr marL="342900" indent="-342900">
              <a:buFont typeface="Arial" panose="020B0604020202020204" pitchFamily="34" charset="0"/>
              <a:buChar char="•"/>
            </a:pPr>
            <a:r>
              <a:rPr lang="en-US" sz="240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a:solidFill>
                  <a:srgbClr val="002060"/>
                </a:solidFill>
              </a:rPr>
              <a:t>Monitor employee’s progress</a:t>
            </a:r>
          </a:p>
          <a:p>
            <a:pPr marL="342900" indent="-342900">
              <a:buFont typeface="Arial" panose="020B0604020202020204" pitchFamily="34" charset="0"/>
              <a:buChar char="•"/>
            </a:pPr>
            <a:r>
              <a:rPr lang="en-US" sz="2400">
                <a:solidFill>
                  <a:srgbClr val="002060"/>
                </a:solidFill>
              </a:rPr>
              <a:t>Document changes or continued problems</a:t>
            </a:r>
          </a:p>
          <a:p>
            <a:pPr marL="342900" indent="-342900">
              <a:buFont typeface="Arial" panose="020B0604020202020204" pitchFamily="34" charset="0"/>
              <a:buChar char="•"/>
            </a:pPr>
            <a:r>
              <a:rPr lang="en-US" sz="240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p:txBody>
          <a:bodyPr>
            <a:normAutofit/>
          </a:bodyPr>
          <a:lstStyle/>
          <a:p>
            <a:pPr algn="ctr"/>
            <a:r>
              <a:rPr lang="en-US" sz="2400">
                <a:solidFill>
                  <a:srgbClr val="002060"/>
                </a:solidFill>
              </a:rPr>
              <a:t>Procedure 1B.1.1 Part 7 Subpart C</a:t>
            </a:r>
          </a:p>
          <a:p>
            <a:pPr marL="0" indent="0" algn="ctr">
              <a:buNone/>
            </a:pPr>
            <a:r>
              <a:rPr lang="en-US" sz="2400" u="sng">
                <a:solidFill>
                  <a:srgbClr val="002060"/>
                </a:solidFill>
              </a:rPr>
              <a:t>and/or</a:t>
            </a:r>
          </a:p>
          <a:p>
            <a:pPr algn="ctr"/>
            <a:r>
              <a:rPr lang="en-US" sz="2400">
                <a:solidFill>
                  <a:srgbClr val="002060"/>
                </a:solidFill>
              </a:rPr>
              <a:t>Collective Bargaining Agreement</a:t>
            </a:r>
          </a:p>
          <a:p>
            <a:pPr marL="0" indent="0" algn="ctr">
              <a:buNone/>
            </a:pPr>
            <a:r>
              <a:rPr lang="en-US" sz="2400" u="sng">
                <a:solidFill>
                  <a:srgbClr val="002060"/>
                </a:solidFill>
              </a:rPr>
              <a:t>and/or</a:t>
            </a: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280782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Violence</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be careful how much tell C about R (and vice versa)</a:t>
            </a:r>
          </a:p>
          <a:p>
            <a:r>
              <a:rPr lang="en-US" dirty="0">
                <a:ea typeface="Calibri"/>
                <a:cs typeface="Calibri"/>
              </a:rPr>
              <a:t>Templates being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a:cs typeface="Calibri"/>
            </a:endParaRPr>
          </a:p>
          <a:p>
            <a:pPr marL="457200"/>
            <a:r>
              <a:rPr lang="en-US" dirty="0"/>
              <a:t>Previously the same as 1B.1.1 but modified because of 2020 Title IX regulations.</a:t>
            </a:r>
            <a:endParaRPr lang="en-US" dirty="0">
              <a:ea typeface="Calibri"/>
              <a:cs typeface="Calibri"/>
            </a:endParaRPr>
          </a:p>
          <a:p>
            <a:r>
              <a:rPr lang="en-US" dirty="0"/>
              <a:t>Modified Investigator/Decision-Maker Model.  </a:t>
            </a:r>
            <a:endParaRPr lang="en-US">
              <a:cs typeface="Calibri"/>
            </a:endParaRPr>
          </a:p>
          <a:p>
            <a:pPr lvl="1"/>
            <a:r>
              <a:rPr lang="en-US" dirty="0"/>
              <a:t>Investigator.</a:t>
            </a:r>
            <a:endParaRPr lang="en-US">
              <a:cs typeface="Calibri"/>
            </a:endParaRPr>
          </a:p>
          <a:p>
            <a:pPr lvl="1"/>
            <a:r>
              <a:rPr lang="en-US" dirty="0"/>
              <a:t>Formerly, Ch. 14 Hearing and then report and recommendation to Decision-Maker.  </a:t>
            </a:r>
            <a:endParaRPr lang="en-US">
              <a:cs typeface="Calibri"/>
            </a:endParaRPr>
          </a:p>
          <a:p>
            <a:pPr lvl="1"/>
            <a:r>
              <a:rPr lang="en-US" dirty="0"/>
              <a:t>Now campuses going to hold hearings themselves.</a:t>
            </a:r>
            <a:endParaRPr lang="en-US" dirty="0">
              <a:cs typeface="Calibri"/>
            </a:endParaRPr>
          </a:p>
          <a:p>
            <a:pPr lvl="1"/>
            <a:r>
              <a:rPr lang="en-US" dirty="0"/>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dirty="0"/>
              <a:t>Current: See System Procedure 1B.3.1, Part 7, Subpart D, 3.</a:t>
            </a:r>
            <a:endParaRPr lang="en-US" dirty="0">
              <a:ea typeface="Calibri"/>
              <a:cs typeface="Calibri"/>
            </a:endParaRPr>
          </a:p>
          <a:p>
            <a:r>
              <a:rPr lang="en-US" dirty="0"/>
              <a:t>Receive and review ALJ report and recommendation.</a:t>
            </a:r>
            <a:endParaRPr lang="en-US" dirty="0">
              <a:cs typeface="Calibri"/>
            </a:endParaRPr>
          </a:p>
          <a:p>
            <a:r>
              <a:rPr lang="en-US" dirty="0">
                <a:ea typeface="Calibri"/>
                <a:cs typeface="Calibri"/>
              </a:rPr>
              <a:t>Planned change: campus hearings; DM run them?</a:t>
            </a:r>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r>
              <a:rPr lang="en-US"/>
              <a:t>When comes from OAH, written determination may satisfy these </a:t>
            </a:r>
            <a:r>
              <a:rPr lang="en-US" dirty="0"/>
              <a:t>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a:t>Think about how your campus can support decision-makers especially on sanctions.  </a:t>
            </a:r>
          </a:p>
          <a:p>
            <a:pPr marL="457200"/>
            <a:r>
              <a:rPr lang="en-US">
                <a:cs typeface="Calibri"/>
              </a:rPr>
              <a:t>Good faith disagreements about disability accommodations can be handled as an appeal (1B.4).  </a:t>
            </a:r>
          </a:p>
          <a:p>
            <a:pPr marL="457200"/>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lgn="ctr">
              <a:buNone/>
            </a:pPr>
            <a:endParaRPr lang="en-US" dirty="0">
              <a:cs typeface="Calibri"/>
            </a:endParaRP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3569419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endParaRPr lang="en-US" altLang="en-US"/>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1B.1.1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a:solidFill>
                  <a:srgbClr val="002060"/>
                </a:solidFill>
              </a:rPr>
              <a:t>Purpose or “why”</a:t>
            </a:r>
          </a:p>
          <a:p>
            <a:r>
              <a:rPr lang="en-US" sz="2600">
                <a:solidFill>
                  <a:srgbClr val="002060"/>
                </a:solidFill>
              </a:rPr>
              <a:t>Board Policies and System Procedures</a:t>
            </a:r>
            <a:endParaRPr lang="en-US" sz="2600">
              <a:solidFill>
                <a:srgbClr val="002060"/>
              </a:solidFill>
              <a:cs typeface="Calibri"/>
            </a:endParaRPr>
          </a:p>
          <a:p>
            <a:r>
              <a:rPr lang="en-US" sz="2600">
                <a:solidFill>
                  <a:srgbClr val="002060"/>
                </a:solidFill>
              </a:rPr>
              <a:t>Key elements of 1B.1 and 1B.3</a:t>
            </a:r>
          </a:p>
          <a:p>
            <a:r>
              <a:rPr lang="en-US" sz="2600">
                <a:solidFill>
                  <a:srgbClr val="002060"/>
                </a:solidFill>
                <a:cs typeface="Calibri"/>
              </a:rPr>
              <a:t>Other system policies and procedures</a:t>
            </a:r>
          </a:p>
          <a:p>
            <a:r>
              <a:rPr lang="en-US" sz="2600">
                <a:solidFill>
                  <a:srgbClr val="002060"/>
                </a:solidFill>
                <a:cs typeface="Calibri"/>
              </a:rPr>
              <a:t>Roles in the process</a:t>
            </a:r>
          </a:p>
          <a:p>
            <a:r>
              <a:rPr lang="en-US" sz="2600">
                <a:solidFill>
                  <a:srgbClr val="002060"/>
                </a:solidFill>
              </a:rPr>
              <a:t>Investigation reports and decision-making</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dirty="0">
                <a:solidFill>
                  <a:srgbClr val="00B050"/>
                </a:solidFill>
              </a:rPr>
              <a:t>Dating, intimate partner, and relationship violence (DIRV)</a:t>
            </a:r>
          </a:p>
          <a:p>
            <a:pPr marL="0" indent="0">
              <a:buNone/>
            </a:pPr>
            <a:r>
              <a:rPr lang="en-US" dirty="0"/>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dirty="0"/>
              <a:t>a current or former spouse of the individual; or</a:t>
            </a:r>
          </a:p>
          <a:p>
            <a:pPr marL="514350" indent="-514350">
              <a:buFont typeface="+mj-lt"/>
              <a:buAutoNum type="arabicPeriod"/>
            </a:pPr>
            <a:r>
              <a:rPr lang="en-US" dirty="0"/>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dirty="0"/>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dirty="0"/>
              <a:t>Sexual act includes but is not limited to the following:</a:t>
            </a:r>
          </a:p>
          <a:p>
            <a:pPr marL="914400" lvl="1" indent="-457200">
              <a:spcAft>
                <a:spcPts val="0"/>
              </a:spcAft>
              <a:buFont typeface="+mj-lt"/>
              <a:buAutoNum type="alphaLcPeriod"/>
            </a:pPr>
            <a:r>
              <a:rPr lang="en-US" dirty="0"/>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dirty="0"/>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lnSpcReduction="10000"/>
          </a:bodyPr>
          <a:lstStyle/>
          <a:p>
            <a:pPr marL="0" indent="0">
              <a:buNone/>
            </a:pPr>
            <a:r>
              <a:rPr lang="en-US" dirty="0"/>
              <a:t>2. 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Affirmative consent is subject to the following:</a:t>
            </a:r>
          </a:p>
          <a:p>
            <a:pPr marL="457200"/>
            <a:r>
              <a:rPr lang="en-US" dirty="0"/>
              <a:t>The person who wants to engage in sexual activity is responsible for ensuring that the other person has consented to the sexual activity.</a:t>
            </a:r>
          </a:p>
          <a:p>
            <a:pPr marL="457200"/>
            <a:r>
              <a:rPr lang="en-US" dirty="0"/>
              <a:t>Consent must be present throughout the entire sexual activity and can be revoked at any time.</a:t>
            </a:r>
          </a:p>
          <a:p>
            <a:pPr marL="457200"/>
            <a:r>
              <a:rPr lang="en-US" dirty="0"/>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4FB78E-F752-4C43-6EBC-18D73F07BE4D}"/>
              </a:ext>
            </a:extLst>
          </p:cNvPr>
          <p:cNvSpPr>
            <a:spLocks noGrp="1"/>
          </p:cNvSpPr>
          <p:nvPr>
            <p:ph type="title"/>
          </p:nvPr>
        </p:nvSpPr>
        <p:spPr/>
        <p:txBody>
          <a:bodyPr/>
          <a:lstStyle/>
          <a:p>
            <a:r>
              <a:rPr lang="en-US" b="0" dirty="0"/>
              <a:t>Affirmative Consent, continued</a:t>
            </a:r>
          </a:p>
        </p:txBody>
      </p:sp>
      <p:sp>
        <p:nvSpPr>
          <p:cNvPr id="5" name="Content Placeholder 4">
            <a:extLst>
              <a:ext uri="{FF2B5EF4-FFF2-40B4-BE49-F238E27FC236}">
                <a16:creationId xmlns:a16="http://schemas.microsoft.com/office/drawing/2014/main" id="{D96EE95C-90E2-1772-DF3F-13E23CC90CDB}"/>
              </a:ext>
            </a:extLst>
          </p:cNvPr>
          <p:cNvSpPr>
            <a:spLocks noGrp="1"/>
          </p:cNvSpPr>
          <p:nvPr>
            <p:ph idx="1"/>
          </p:nvPr>
        </p:nvSpPr>
        <p:spPr/>
        <p:txBody>
          <a:bodyPr>
            <a:normAutofit fontScale="92500" lnSpcReduction="20000"/>
          </a:bodyPr>
          <a:lstStyle/>
          <a:p>
            <a:pPr marL="457200"/>
            <a:r>
              <a:rPr lang="en-US" dirty="0"/>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dirty="0"/>
              <a:t>A lack of protest, absence of resistance, or silence alone does not constitute consent, and past consent to sexual activities does not imply ongoing future consent.</a:t>
            </a:r>
          </a:p>
          <a:p>
            <a:pPr marL="457200"/>
            <a:r>
              <a:rPr lang="en-US" dirty="0"/>
              <a:t>The existence of a dating relationship between the people involved or the existence of a past sexual relationship does not prove the presence of, or otherwise provide the basis for, an assumption of consent.</a:t>
            </a:r>
          </a:p>
          <a:p>
            <a:pPr marL="457200"/>
            <a:r>
              <a:rPr lang="en-US" dirty="0"/>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904900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a:xfrm>
            <a:off x="838200" y="457200"/>
            <a:ext cx="10515600" cy="1325563"/>
          </a:xfrm>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a:xfrm>
            <a:off x="838200" y="1825624"/>
            <a:ext cx="10515600" cy="4806181"/>
          </a:xfrm>
        </p:spPr>
        <p:txBody>
          <a:bodyPr/>
          <a:lstStyle/>
          <a:p>
            <a:pPr marL="0" indent="0">
              <a:buNone/>
            </a:pPr>
            <a:r>
              <a:rPr lang="en-US"/>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4100" dirty="0">
                <a:solidFill>
                  <a:schemeClr val="tx1"/>
                </a:solidFill>
              </a:rPr>
              <a:t>Course of conduct (two or more acts)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dirty="0"/>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dirty="0"/>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dirty="0"/>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a:t>Safe and inclusive campus communities</a:t>
            </a:r>
          </a:p>
          <a:p>
            <a:r>
              <a:rPr lang="en-US"/>
              <a:t>Nondiscrimination and Bias Incidents</a:t>
            </a:r>
          </a:p>
          <a:p>
            <a:r>
              <a:rPr lang="en-US"/>
              <a:t>Confidence in the process</a:t>
            </a:r>
          </a:p>
          <a:p>
            <a:r>
              <a:rPr lang="en-US"/>
              <a:t>Inquiry vs. investigation</a:t>
            </a:r>
          </a:p>
          <a:p>
            <a:endParaRPr lang="en-US"/>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dirty="0"/>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dirty="0"/>
              <a:t>Taking an adverse action against a person, which includes, but is not limited to, engaging in any form of intimidation, reprisal, or harassment because the person:</a:t>
            </a:r>
          </a:p>
          <a:p>
            <a:pPr marL="514350" indent="-514350">
              <a:buFont typeface="+mj-lt"/>
              <a:buAutoNum type="arabicPeriod"/>
            </a:pPr>
            <a:r>
              <a:rPr lang="en-US" dirty="0"/>
              <a:t>reported or made a complaint under this policy;</a:t>
            </a:r>
          </a:p>
          <a:p>
            <a:pPr marL="514350" indent="-514350">
              <a:buFont typeface="+mj-lt"/>
              <a:buAutoNum type="arabicPeriod"/>
            </a:pPr>
            <a:r>
              <a:rPr lang="en-US" dirty="0"/>
              <a:t>expressed opposition to suspected or alleged conduct prohibited by this policy;</a:t>
            </a:r>
          </a:p>
          <a:p>
            <a:pPr marL="514350" indent="-514350">
              <a:buFont typeface="+mj-lt"/>
              <a:buAutoNum type="arabicPeriod"/>
            </a:pPr>
            <a:r>
              <a:rPr lang="en-US" dirty="0"/>
              <a:t>assisted or participated in any manner in an investigation or process under this policy;</a:t>
            </a:r>
          </a:p>
          <a:p>
            <a:pPr marL="514350" indent="-514350">
              <a:buFont typeface="+mj-lt"/>
              <a:buAutoNum type="arabicPeriod"/>
            </a:pPr>
            <a:r>
              <a:rPr lang="en-US" dirty="0"/>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dirty="0"/>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dirty="0"/>
              <a:t>accessed the college or university investigation or informal resolution process to address a conflict related to this policy; or</a:t>
            </a:r>
          </a:p>
          <a:p>
            <a:pPr marL="514350" indent="-514350">
              <a:buFont typeface="+mj-lt"/>
              <a:buAutoNum type="arabicPeriod" startAt="5"/>
            </a:pPr>
            <a:r>
              <a:rPr lang="en-US" dirty="0"/>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dirty="0"/>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1B.3.1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a:t>
            </a:r>
          </a:p>
        </p:txBody>
      </p:sp>
    </p:spTree>
    <p:extLst>
      <p:ext uri="{BB962C8B-B14F-4D97-AF65-F5344CB8AC3E}">
        <p14:creationId xmlns:p14="http://schemas.microsoft.com/office/powerpoint/2010/main" val="1111095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062940902"/>
              </p:ext>
            </p:extLst>
          </p:nvPr>
        </p:nvGraphicFramePr>
        <p:xfrm>
          <a:off x="495300" y="914399"/>
          <a:ext cx="11099800" cy="580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Procedure 1B.1.2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dirty="0">
                <a:solidFill>
                  <a:srgbClr val="00B050"/>
                </a:solidFill>
              </a:rPr>
              <a:t>System Procedure 1B.1.3 </a:t>
            </a:r>
            <a:endParaRPr lang="en-US" altLang="en-US" dirty="0">
              <a:solidFill>
                <a:srgbClr val="00B050"/>
              </a:solidFill>
            </a:endParaRPr>
          </a:p>
          <a:p>
            <a:pPr marL="457200"/>
            <a:r>
              <a:rPr lang="en-US" altLang="en-US" dirty="0">
                <a:solidFill>
                  <a:schemeClr val="tx1">
                    <a:lumMod val="85000"/>
                    <a:lumOff val="15000"/>
                  </a:schemeClr>
                </a:solidFill>
              </a:rPr>
              <a:t>Ensuring programs, services, and activities are accessible to students who may be </a:t>
            </a:r>
          </a:p>
          <a:p>
            <a:pPr marL="914400" lvl="1"/>
            <a:r>
              <a:rPr lang="en-US" altLang="en-US" dirty="0">
                <a:solidFill>
                  <a:schemeClr val="tx1">
                    <a:lumMod val="85000"/>
                    <a:lumOff val="15000"/>
                  </a:schemeClr>
                </a:solidFill>
              </a:rPr>
              <a:t>pregnant, </a:t>
            </a:r>
          </a:p>
          <a:p>
            <a:pPr marL="914400" lvl="1"/>
            <a:r>
              <a:rPr lang="en-US" altLang="en-US" dirty="0">
                <a:solidFill>
                  <a:schemeClr val="tx1">
                    <a:lumMod val="85000"/>
                    <a:lumOff val="15000"/>
                  </a:schemeClr>
                </a:solidFill>
              </a:rPr>
              <a:t>experiencing a pregnancy-related condition, or </a:t>
            </a:r>
          </a:p>
          <a:p>
            <a:pPr marL="914400" lvl="1"/>
            <a:r>
              <a:rPr lang="en-US" altLang="en-US" dirty="0">
                <a:solidFill>
                  <a:schemeClr val="tx1">
                    <a:lumMod val="85000"/>
                    <a:lumOff val="15000"/>
                  </a:schemeClr>
                </a:solidFill>
              </a:rPr>
              <a:t>parenting a child under the age of 18</a:t>
            </a:r>
          </a:p>
          <a:p>
            <a:pPr marL="457200"/>
            <a:r>
              <a:rPr lang="en-US" altLang="en-US" dirty="0">
                <a:solidFill>
                  <a:schemeClr val="tx1">
                    <a:lumMod val="85000"/>
                    <a:lumOff val="15000"/>
                  </a:schemeClr>
                </a:solidFill>
              </a:rPr>
              <a:t>Information sharing requirements: students’ rights</a:t>
            </a:r>
          </a:p>
          <a:p>
            <a:pPr marL="457200"/>
            <a:r>
              <a:rPr lang="en-US" altLang="en-US" dirty="0">
                <a:solidFill>
                  <a:schemeClr val="tx1">
                    <a:lumMod val="85000"/>
                    <a:lumOff val="15000"/>
                  </a:schemeClr>
                </a:solidFill>
              </a:rPr>
              <a:t>Reasonable modifications for students</a:t>
            </a:r>
          </a:p>
          <a:p>
            <a:pPr marL="457200"/>
            <a:r>
              <a:rPr lang="en-US" altLang="en-US" dirty="0">
                <a:solidFill>
                  <a:schemeClr val="tx1">
                    <a:lumMod val="85000"/>
                    <a:lumOff val="15000"/>
                  </a:schemeClr>
                </a:solidFill>
              </a:rPr>
              <a:t>Lactation space access</a:t>
            </a:r>
          </a:p>
          <a:p>
            <a:pPr marL="457200"/>
            <a:r>
              <a:rPr lang="en-US" altLang="en-US" dirty="0">
                <a:solidFill>
                  <a:schemeClr val="tx1">
                    <a:lumMod val="85000"/>
                    <a:lumOff val="15000"/>
                  </a:schemeClr>
                </a:solidFill>
              </a:rPr>
              <a:t>Absences: excused and leaves</a:t>
            </a:r>
          </a:p>
        </p:txBody>
      </p:sp>
    </p:spTree>
    <p:extLst>
      <p:ext uri="{BB962C8B-B14F-4D97-AF65-F5344CB8AC3E}">
        <p14:creationId xmlns:p14="http://schemas.microsoft.com/office/powerpoint/2010/main" val="2542815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Policy 1B.4</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Procedure 1C.0.2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Procedure 1C.0.1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Policy 1C.2</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A856-D00A-00B9-B268-4FBC03A49B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74BDBB6-C005-796E-5682-59E06AA3885E}"/>
              </a:ext>
            </a:extLst>
          </p:cNvPr>
          <p:cNvSpPr>
            <a:spLocks noGrp="1"/>
          </p:cNvSpPr>
          <p:nvPr>
            <p:ph type="title"/>
          </p:nvPr>
        </p:nvSpPr>
        <p:spPr/>
        <p:txBody>
          <a:bodyPr/>
          <a:lstStyle/>
          <a:p>
            <a:r>
              <a:rPr lang="en-US"/>
              <a:t>Different Allegations, Different Processes</a:t>
            </a:r>
          </a:p>
        </p:txBody>
      </p:sp>
      <p:sp>
        <p:nvSpPr>
          <p:cNvPr id="2" name="Content Placeholder 1">
            <a:extLst>
              <a:ext uri="{FF2B5EF4-FFF2-40B4-BE49-F238E27FC236}">
                <a16:creationId xmlns:a16="http://schemas.microsoft.com/office/drawing/2014/main" id="{7FF36B6B-67D7-E3AD-A82B-1F5D9C5E2930}"/>
              </a:ext>
            </a:extLst>
          </p:cNvPr>
          <p:cNvSpPr>
            <a:spLocks noGrp="1"/>
          </p:cNvSpPr>
          <p:nvPr/>
        </p:nvSpPr>
        <p:spPr>
          <a:xfrm>
            <a:off x="836612" y="1690688"/>
            <a:ext cx="5811323"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pPr>
            <a:r>
              <a:rPr lang="en-US" sz="2400"/>
              <a:t>The processes for different types of allegations are NOT THE SAME </a:t>
            </a:r>
          </a:p>
          <a:p>
            <a:pPr marL="0" indent="0">
              <a:buClr>
                <a:schemeClr val="tx2"/>
              </a:buClr>
              <a:buNone/>
            </a:pPr>
            <a:endParaRPr lang="en-US" sz="1800"/>
          </a:p>
          <a:p>
            <a:pPr marL="0" indent="0">
              <a:buClr>
                <a:schemeClr val="tx2"/>
              </a:buClr>
              <a:buNone/>
            </a:pPr>
            <a:r>
              <a:rPr lang="en-US" sz="2400"/>
              <a:t>Do not use the 1B.1 decision maker process for 1C.2 allegations:</a:t>
            </a:r>
          </a:p>
          <a:p>
            <a:pPr>
              <a:buClr>
                <a:schemeClr val="tx2"/>
              </a:buClr>
            </a:pPr>
            <a:r>
              <a:rPr lang="en-US" sz="2000"/>
              <a:t>Can result in incorrect conclusions and re-investigations</a:t>
            </a:r>
          </a:p>
          <a:p>
            <a:pPr>
              <a:buClr>
                <a:schemeClr val="tx2"/>
              </a:buClr>
            </a:pPr>
            <a:r>
              <a:rPr lang="en-US" sz="2000"/>
              <a:t>Minnesota State is required by law to report evidence of fraud, waste, and abuse to the Office of the Legislative Auditor and (if applicable) federal authorities.</a:t>
            </a:r>
          </a:p>
          <a:p>
            <a:pPr marL="0" indent="0">
              <a:buClr>
                <a:schemeClr val="tx2"/>
              </a:buClr>
              <a:buNone/>
            </a:pPr>
            <a:endParaRPr lang="en-US" sz="1800"/>
          </a:p>
        </p:txBody>
      </p:sp>
      <p:sp>
        <p:nvSpPr>
          <p:cNvPr id="3" name="TextBox 2">
            <a:extLst>
              <a:ext uri="{FF2B5EF4-FFF2-40B4-BE49-F238E27FC236}">
                <a16:creationId xmlns:a16="http://schemas.microsoft.com/office/drawing/2014/main" id="{41424652-7FEB-BF2A-9E48-959DC22EE428}"/>
              </a:ext>
            </a:extLst>
          </p:cNvPr>
          <p:cNvSpPr txBox="1"/>
          <p:nvPr/>
        </p:nvSpPr>
        <p:spPr>
          <a:xfrm>
            <a:off x="7552699" y="2727623"/>
            <a:ext cx="440658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t>Differences between the types of investigations</a:t>
            </a:r>
          </a:p>
          <a:p>
            <a:pPr marL="285750" indent="-285750">
              <a:buFont typeface="Arial" panose="020B0604020202020204" pitchFamily="34" charset="0"/>
              <a:buChar char="•"/>
            </a:pPr>
            <a:r>
              <a:rPr lang="en-US" sz="2000"/>
              <a:t>Different reporting responsibilities by law or policy</a:t>
            </a:r>
          </a:p>
          <a:p>
            <a:endParaRPr lang="en-US"/>
          </a:p>
        </p:txBody>
      </p:sp>
      <p:sp>
        <p:nvSpPr>
          <p:cNvPr id="4" name="Oval 3">
            <a:extLst>
              <a:ext uri="{FF2B5EF4-FFF2-40B4-BE49-F238E27FC236}">
                <a16:creationId xmlns:a16="http://schemas.microsoft.com/office/drawing/2014/main" id="{32354A79-7FC3-5CFD-FEFA-F59E28C248BF}"/>
              </a:ext>
            </a:extLst>
          </p:cNvPr>
          <p:cNvSpPr/>
          <p:nvPr/>
        </p:nvSpPr>
        <p:spPr>
          <a:xfrm>
            <a:off x="8055980" y="1690688"/>
            <a:ext cx="2520180" cy="8888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Considerations</a:t>
            </a:r>
          </a:p>
        </p:txBody>
      </p:sp>
    </p:spTree>
    <p:extLst>
      <p:ext uri="{BB962C8B-B14F-4D97-AF65-F5344CB8AC3E}">
        <p14:creationId xmlns:p14="http://schemas.microsoft.com/office/powerpoint/2010/main" val="2445181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dirty="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Title IX Coordinator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Makes sure the investigator has complied with Minnesota State procedures</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Determination Standard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a:t>Appeal decision timeframe </a:t>
            </a:r>
          </a:p>
          <a:p>
            <a:pPr marL="457200"/>
            <a:r>
              <a:rPr lang="en-US"/>
              <a:t>Decision notification</a:t>
            </a:r>
          </a:p>
          <a:p>
            <a:pPr marL="457200"/>
            <a:r>
              <a:rPr lang="en-US" altLang="en-US"/>
              <a:t>The decision on appeal is final under 1B.1.1 Procedure</a:t>
            </a:r>
          </a:p>
          <a:p>
            <a:pPr marL="457200"/>
            <a:r>
              <a:rPr lang="en-US" altLang="en-US"/>
              <a:t>Disciplinary action imposed on a member of a collective bargaining unit is processed in accordance with that agreement</a:t>
            </a: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pPr marL="457200"/>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a:t>Transmittal letter: notice to the decision-maker from the investigator</a:t>
            </a:r>
          </a:p>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 synopsis of reported matter</a:t>
            </a:r>
          </a:p>
          <a:p>
            <a:pPr marL="457200">
              <a:lnSpc>
                <a:spcPct val="120000"/>
              </a:lnSpc>
            </a:pPr>
            <a:r>
              <a:rPr lang="en-US"/>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a:t>Summary of complainant(s) allegation(s) &amp; evidence gathered</a:t>
            </a:r>
          </a:p>
          <a:p>
            <a:pPr marL="457200">
              <a:lnSpc>
                <a:spcPct val="120000"/>
              </a:lnSpc>
            </a:pPr>
            <a:r>
              <a:rPr lang="en-US"/>
              <a:t>Summary of witness statement(s) &amp; evidence gathered</a:t>
            </a:r>
          </a:p>
          <a:p>
            <a:pPr marL="457200">
              <a:lnSpc>
                <a:spcPct val="120000"/>
              </a:lnSpc>
            </a:pPr>
            <a:r>
              <a:rPr lang="en-US"/>
              <a:t>Summary of respondent(s) statement(s) &amp; evidence gathered</a:t>
            </a:r>
          </a:p>
          <a:p>
            <a:pPr marL="457200">
              <a:lnSpc>
                <a:spcPct val="120000"/>
              </a:lnSpc>
            </a:pPr>
            <a:r>
              <a:rPr lang="en-US"/>
              <a:t>Assessments of credibility</a:t>
            </a:r>
          </a:p>
          <a:p>
            <a:pPr marL="457200">
              <a:lnSpc>
                <a:spcPct val="120000"/>
              </a:lnSpc>
            </a:pPr>
            <a:r>
              <a:rPr lang="en-US"/>
              <a:t>Investigative synthesis: findings of fact &amp; matters of dispute within the application of policy/procedure</a:t>
            </a:r>
          </a:p>
          <a:p>
            <a:pPr marL="457200">
              <a:lnSpc>
                <a:spcPct val="120000"/>
              </a:lnSpc>
            </a:pPr>
            <a:r>
              <a:rPr lang="en-US"/>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August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26409262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7AFD769A-85C1-46B5-A041-BEE485A71AA0}"/>
</file>

<file path=customXml/itemProps2.xml><?xml version="1.0" encoding="utf-8"?>
<ds:datastoreItem xmlns:ds="http://schemas.openxmlformats.org/officeDocument/2006/customXml" ds:itemID="{55C54727-6D7E-4322-9E3F-C6E6A41537AB}"/>
</file>

<file path=customXml/itemProps3.xml><?xml version="1.0" encoding="utf-8"?>
<ds:datastoreItem xmlns:ds="http://schemas.openxmlformats.org/officeDocument/2006/customXml" ds:itemID="{C5399049-FBB4-43F3-80C0-351A8550BE86}"/>
</file>

<file path=docMetadata/LabelInfo.xml><?xml version="1.0" encoding="utf-8"?>
<clbl:labelList xmlns:clbl="http://schemas.microsoft.com/office/2020/mipLabelMetadata">
  <clbl:label id="{5011c7c6-0ab4-46ab-9ef4-fae74a921a7f}" enabled="0" method="" siteId="{5011c7c6-0ab4-46ab-9ef4-fae74a921a7f}" removed="1"/>
</clbl:labelList>
</file>

<file path=docProps/app.xml><?xml version="1.0" encoding="utf-8"?>
<Properties xmlns="http://schemas.openxmlformats.org/officeDocument/2006/extended-properties" xmlns:vt="http://schemas.openxmlformats.org/officeDocument/2006/docPropsVTypes">
  <Template>PowerPoint (widescreen)</Template>
  <TotalTime>350</TotalTime>
  <Words>10200</Words>
  <Application>Microsoft Office PowerPoint</Application>
  <PresentationFormat>Widescreen</PresentationFormat>
  <Paragraphs>1143</Paragraphs>
  <Slides>170</Slides>
  <Notes>136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170</vt:i4>
      </vt:variant>
    </vt:vector>
  </HeadingPairs>
  <TitlesOfParts>
    <vt:vector size="177" baseType="lpstr">
      <vt:lpstr>Aptos</vt:lpstr>
      <vt:lpstr>Arial</vt:lpstr>
      <vt:lpstr>Arial Black</vt:lpstr>
      <vt:lpstr>Calibri</vt:lpstr>
      <vt:lpstr>Courier New</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Board Policy 1B.3</vt:lpstr>
      <vt:lpstr>Jurisdiction</vt:lpstr>
      <vt:lpstr>Dating, intimate partner, and relationship violence</vt:lpstr>
      <vt:lpstr>Non-forcible sex acts</vt:lpstr>
      <vt:lpstr>Sexual Assault</vt:lpstr>
      <vt:lpstr>Affirmative Consent</vt:lpstr>
      <vt:lpstr>Affirmative Consent, continued</vt:lpstr>
      <vt:lpstr>Sexual Exploitation</vt:lpstr>
      <vt:lpstr>Stalking</vt:lpstr>
      <vt:lpstr>Title IX Sexual Harassment</vt:lpstr>
      <vt:lpstr>Retaliation, 1B.3</vt:lpstr>
      <vt:lpstr>Retaliation, 1B.3 continued</vt:lpstr>
      <vt:lpstr>System Procedure 1B.3.1 </vt:lpstr>
      <vt:lpstr>Informal Resolution (1B.3.1)</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Different Allegations, Different Processes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 Role</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Determination Standard</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Best Practices</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vt:lpstr>
      <vt:lpstr>Analyzing the Investigation Report, 2</vt:lpstr>
      <vt:lpstr>Analyzing the Investigation Report, 3</vt:lpstr>
      <vt:lpstr>Analyzing the Investigation Report, 4</vt:lpstr>
      <vt:lpstr>Analyzing the Investigation Report, 5</vt:lpstr>
      <vt:lpstr>Reviewing the Investigative Report, 6</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continued</vt:lpstr>
      <vt:lpstr>Determining Appropriate Action, continued 2</vt:lpstr>
      <vt:lpstr>Determining Appropriate Action, just cause</vt:lpstr>
      <vt:lpstr>Determining Appropriate Action, assessment</vt:lpstr>
      <vt:lpstr>Risk Assessment Prior to Taking Disciplinary Action</vt:lpstr>
      <vt:lpstr>Determine Appropriate Action Employee</vt:lpstr>
      <vt:lpstr>Implement Appropriate Action</vt:lpstr>
      <vt:lpstr>Implement Appropriate Action, continued</vt:lpstr>
      <vt:lpstr>Implement Appropriate Action, letter</vt:lpstr>
      <vt:lpstr>Implement Appropriate Action, follow-up</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August 2025</dc:title>
  <dc:creator>Atteberry, Ashley J</dc:creator>
  <cp:keywords>Resolution personnel</cp:keywords>
  <cp:lastModifiedBy>Atteberry, Ashley J</cp:lastModifiedBy>
  <cp:revision>4</cp:revision>
  <dcterms:created xsi:type="dcterms:W3CDTF">2024-10-24T16:35:27Z</dcterms:created>
  <dcterms:modified xsi:type="dcterms:W3CDTF">2026-02-27T19:16:57Z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5720300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