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presentation.xml" ContentType="application/vnd.openxmlformats-officedocument.presentationml.presentation.main+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46.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notesSlides/notesSlide114.xml" ContentType="application/vnd.openxmlformats-officedocument.presentationml.notesSl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31"/>
  </p:notes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577" r:id="rId37"/>
    <p:sldId id="579" r:id="rId38"/>
    <p:sldId id="330" r:id="rId39"/>
    <p:sldId id="332" r:id="rId40"/>
    <p:sldId id="467" r:id="rId41"/>
    <p:sldId id="468" r:id="rId42"/>
    <p:sldId id="469" r:id="rId43"/>
    <p:sldId id="457" r:id="rId44"/>
    <p:sldId id="321" r:id="rId45"/>
    <p:sldId id="320" r:id="rId46"/>
    <p:sldId id="322" r:id="rId47"/>
    <p:sldId id="326" r:id="rId48"/>
    <p:sldId id="323" r:id="rId49"/>
    <p:sldId id="363" r:id="rId50"/>
    <p:sldId id="470" r:id="rId51"/>
    <p:sldId id="325" r:id="rId52"/>
    <p:sldId id="456" r:id="rId53"/>
    <p:sldId id="472" r:id="rId54"/>
    <p:sldId id="521" r:id="rId55"/>
    <p:sldId id="548" r:id="rId56"/>
    <p:sldId id="549" r:id="rId57"/>
    <p:sldId id="550" r:id="rId58"/>
    <p:sldId id="551" r:id="rId59"/>
    <p:sldId id="552" r:id="rId60"/>
    <p:sldId id="553" r:id="rId61"/>
    <p:sldId id="476" r:id="rId62"/>
    <p:sldId id="504" r:id="rId63"/>
    <p:sldId id="505" r:id="rId64"/>
    <p:sldId id="481" r:id="rId65"/>
    <p:sldId id="483" r:id="rId66"/>
    <p:sldId id="484" r:id="rId67"/>
    <p:sldId id="385" r:id="rId68"/>
    <p:sldId id="386" r:id="rId69"/>
    <p:sldId id="434" r:id="rId70"/>
    <p:sldId id="554" r:id="rId71"/>
    <p:sldId id="580" r:id="rId72"/>
    <p:sldId id="590" r:id="rId73"/>
    <p:sldId id="564" r:id="rId74"/>
    <p:sldId id="388" r:id="rId75"/>
    <p:sldId id="589" r:id="rId76"/>
    <p:sldId id="594" r:id="rId77"/>
    <p:sldId id="593" r:id="rId78"/>
    <p:sldId id="392" r:id="rId79"/>
    <p:sldId id="581" r:id="rId80"/>
    <p:sldId id="555" r:id="rId81"/>
    <p:sldId id="582" r:id="rId82"/>
    <p:sldId id="583" r:id="rId83"/>
    <p:sldId id="584" r:id="rId84"/>
    <p:sldId id="586" r:id="rId85"/>
    <p:sldId id="585" r:id="rId86"/>
    <p:sldId id="587" r:id="rId87"/>
    <p:sldId id="588" r:id="rId88"/>
    <p:sldId id="598" r:id="rId89"/>
    <p:sldId id="599" r:id="rId90"/>
    <p:sldId id="600" r:id="rId91"/>
    <p:sldId id="602" r:id="rId92"/>
    <p:sldId id="604" r:id="rId93"/>
    <p:sldId id="601" r:id="rId94"/>
    <p:sldId id="603" r:id="rId95"/>
    <p:sldId id="606" r:id="rId96"/>
    <p:sldId id="607" r:id="rId97"/>
    <p:sldId id="570" r:id="rId98"/>
    <p:sldId id="608" r:id="rId99"/>
    <p:sldId id="609" r:id="rId100"/>
    <p:sldId id="612" r:id="rId101"/>
    <p:sldId id="610" r:id="rId102"/>
    <p:sldId id="611" r:id="rId103"/>
    <p:sldId id="605" r:id="rId104"/>
    <p:sldId id="571" r:id="rId105"/>
    <p:sldId id="416" r:id="rId106"/>
    <p:sldId id="575" r:id="rId107"/>
    <p:sldId id="556" r:id="rId108"/>
    <p:sldId id="557" r:id="rId109"/>
    <p:sldId id="558" r:id="rId110"/>
    <p:sldId id="408" r:id="rId111"/>
    <p:sldId id="428" r:id="rId112"/>
    <p:sldId id="429" r:id="rId113"/>
    <p:sldId id="430" r:id="rId114"/>
    <p:sldId id="409" r:id="rId115"/>
    <p:sldId id="574" r:id="rId116"/>
    <p:sldId id="393" r:id="rId117"/>
    <p:sldId id="565" r:id="rId118"/>
    <p:sldId id="486" r:id="rId119"/>
    <p:sldId id="500" r:id="rId120"/>
    <p:sldId id="502" r:id="rId121"/>
    <p:sldId id="487" r:id="rId122"/>
    <p:sldId id="490" r:id="rId123"/>
    <p:sldId id="491" r:id="rId124"/>
    <p:sldId id="493" r:id="rId125"/>
    <p:sldId id="515" r:id="rId126"/>
    <p:sldId id="516" r:id="rId127"/>
    <p:sldId id="518" r:id="rId128"/>
    <p:sldId id="494" r:id="rId129"/>
    <p:sldId id="613" r:id="rId13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714" autoAdjust="0"/>
  </p:normalViewPr>
  <p:slideViewPr>
    <p:cSldViewPr snapToGrid="0">
      <p:cViewPr varScale="1">
        <p:scale>
          <a:sx n="78" d="100"/>
          <a:sy n="78" d="100"/>
        </p:scale>
        <p:origin x="114" y="330"/>
      </p:cViewPr>
      <p:guideLst/>
    </p:cSldViewPr>
  </p:slideViewPr>
  <p:outlineViewPr>
    <p:cViewPr>
      <p:scale>
        <a:sx n="33" d="100"/>
        <a:sy n="33" d="100"/>
      </p:scale>
      <p:origin x="0" y="-127110"/>
    </p:cViewPr>
  </p:outlineViewPr>
  <p:notesTextViewPr>
    <p:cViewPr>
      <p:scale>
        <a:sx n="1" d="1"/>
        <a:sy n="1" d="1"/>
      </p:scale>
      <p:origin x="0" y="0"/>
    </p:cViewPr>
  </p:notesTextViewPr>
  <p:sorterViewPr>
    <p:cViewPr>
      <p:scale>
        <a:sx n="100" d="100"/>
        <a:sy n="100" d="100"/>
      </p:scale>
      <p:origin x="0" y="-3153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customXml" Target="../customXml/item3.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tableStyles" Target="tableStyle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notesMaster" Target="notesMasters/notesMaster1.xml"/><Relationship Id="rId136" Type="http://schemas.openxmlformats.org/officeDocument/2006/relationships/customXml" Target="../customXml/item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customXml" Target="../customXml/item2.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presProps" Target="presProp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dirty="0">
              <a:latin typeface="Calibri" pitchFamily="34" charset="0"/>
            </a:rPr>
            <a:t>During trauma incident:</a:t>
          </a:r>
          <a:r>
            <a:rPr lang="en-US" dirty="0">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dirty="0">
              <a:latin typeface="Calibri" pitchFamily="34" charset="0"/>
            </a:rPr>
            <a:t>Within 72 hours: </a:t>
          </a:r>
          <a:r>
            <a:rPr lang="en-US" dirty="0">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extLst>
        <a:ext uri="{E40237B7-FDA0-4F09-8148-C483321AD2D9}">
          <dgm14:cNvPr xmlns:dgm14="http://schemas.microsoft.com/office/drawing/2010/diagram" id="0" name=""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a:ext>
      </dgm:extLst>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During trauma incident:</a:t>
          </a:r>
          <a:r>
            <a:rPr lang="en-US" sz="1400" kern="1200" dirty="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Calibri" pitchFamily="34" charset="0"/>
            </a:rPr>
            <a:t>Within 72 hours: </a:t>
          </a:r>
          <a:r>
            <a:rPr lang="en-US" sz="1400" kern="1200" dirty="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9469ACA1-403C-4CE7-A7D4-561C5725B3DA}" type="datetimeFigureOut">
              <a:rPr lang="en-US" smtClean="0"/>
              <a:t>2/27/2026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103</a:t>
            </a:fld>
            <a:endParaRPr lang="en-US">
              <a:solidFill>
                <a:prstClr val="black"/>
              </a:solidFill>
              <a:latin typeface="Calibri" panose="020F0502020204030204"/>
            </a:endParaRPr>
          </a:p>
        </p:txBody>
      </p:sp>
    </p:spTree>
    <p:extLst>
      <p:ext uri="{BB962C8B-B14F-4D97-AF65-F5344CB8AC3E}">
        <p14:creationId xmlns:p14="http://schemas.microsoft.com/office/powerpoint/2010/main" val="32314249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104</a:t>
            </a:fld>
            <a:endParaRPr lang="en-US">
              <a:solidFill>
                <a:prstClr val="black"/>
              </a:solidFill>
              <a:latin typeface="Calibri" panose="020F0502020204030204"/>
            </a:endParaRPr>
          </a:p>
        </p:txBody>
      </p:sp>
    </p:spTree>
    <p:extLst>
      <p:ext uri="{BB962C8B-B14F-4D97-AF65-F5344CB8AC3E}">
        <p14:creationId xmlns:p14="http://schemas.microsoft.com/office/powerpoint/2010/main" val="120968077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105</a:t>
            </a:fld>
            <a:endParaRPr lang="en-US">
              <a:solidFill>
                <a:prstClr val="black"/>
              </a:solidFill>
              <a:latin typeface="Calibri" panose="020F0502020204030204"/>
            </a:endParaRPr>
          </a:p>
        </p:txBody>
      </p:sp>
    </p:spTree>
    <p:extLst>
      <p:ext uri="{BB962C8B-B14F-4D97-AF65-F5344CB8AC3E}">
        <p14:creationId xmlns:p14="http://schemas.microsoft.com/office/powerpoint/2010/main" val="227224078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106</a:t>
            </a:fld>
            <a:endParaRPr lang="en-US">
              <a:solidFill>
                <a:prstClr val="black"/>
              </a:solidFill>
              <a:latin typeface="Calibri" panose="020F0502020204030204"/>
            </a:endParaRPr>
          </a:p>
        </p:txBody>
      </p:sp>
    </p:spTree>
    <p:extLst>
      <p:ext uri="{BB962C8B-B14F-4D97-AF65-F5344CB8AC3E}">
        <p14:creationId xmlns:p14="http://schemas.microsoft.com/office/powerpoint/2010/main" val="354703465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107</a:t>
            </a:fld>
            <a:endParaRPr lang="en-US">
              <a:solidFill>
                <a:prstClr val="black"/>
              </a:solidFill>
              <a:latin typeface="Calibri" panose="020F0502020204030204"/>
            </a:endParaRPr>
          </a:p>
        </p:txBody>
      </p:sp>
    </p:spTree>
    <p:extLst>
      <p:ext uri="{BB962C8B-B14F-4D97-AF65-F5344CB8AC3E}">
        <p14:creationId xmlns:p14="http://schemas.microsoft.com/office/powerpoint/2010/main" val="319001974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108</a:t>
            </a:fld>
            <a:endParaRPr lang="en-US">
              <a:solidFill>
                <a:prstClr val="black"/>
              </a:solidFill>
              <a:latin typeface="Calibri" panose="020F0502020204030204"/>
            </a:endParaRPr>
          </a:p>
        </p:txBody>
      </p:sp>
    </p:spTree>
    <p:extLst>
      <p:ext uri="{BB962C8B-B14F-4D97-AF65-F5344CB8AC3E}">
        <p14:creationId xmlns:p14="http://schemas.microsoft.com/office/powerpoint/2010/main" val="27241882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109</a:t>
            </a:fld>
            <a:endParaRPr lang="en-US">
              <a:solidFill>
                <a:prstClr val="black"/>
              </a:solidFill>
              <a:latin typeface="Calibri" panose="020F0502020204030204"/>
            </a:endParaRPr>
          </a:p>
        </p:txBody>
      </p:sp>
    </p:spTree>
    <p:extLst>
      <p:ext uri="{BB962C8B-B14F-4D97-AF65-F5344CB8AC3E}">
        <p14:creationId xmlns:p14="http://schemas.microsoft.com/office/powerpoint/2010/main" val="119746646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110</a:t>
            </a:fld>
            <a:endParaRPr lang="en-US">
              <a:solidFill>
                <a:prstClr val="black"/>
              </a:solidFill>
              <a:latin typeface="Calibri" panose="020F0502020204030204"/>
            </a:endParaRPr>
          </a:p>
        </p:txBody>
      </p:sp>
    </p:spTree>
    <p:extLst>
      <p:ext uri="{BB962C8B-B14F-4D97-AF65-F5344CB8AC3E}">
        <p14:creationId xmlns:p14="http://schemas.microsoft.com/office/powerpoint/2010/main" val="31077531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111</a:t>
            </a:fld>
            <a:endParaRPr lang="en-US" altLang="en-US" sz="1300">
              <a:solidFill>
                <a:prstClr val="black"/>
              </a:solidFill>
            </a:endParaRPr>
          </a:p>
        </p:txBody>
      </p:sp>
    </p:spTree>
    <p:extLst>
      <p:ext uri="{BB962C8B-B14F-4D97-AF65-F5344CB8AC3E}">
        <p14:creationId xmlns:p14="http://schemas.microsoft.com/office/powerpoint/2010/main" val="28106145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112</a:t>
            </a:fld>
            <a:endParaRPr lang="en-US">
              <a:solidFill>
                <a:prstClr val="black"/>
              </a:solidFill>
              <a:latin typeface="Calibri" panose="020F0502020204030204"/>
            </a:endParaRPr>
          </a:p>
        </p:txBody>
      </p:sp>
    </p:spTree>
    <p:extLst>
      <p:ext uri="{BB962C8B-B14F-4D97-AF65-F5344CB8AC3E}">
        <p14:creationId xmlns:p14="http://schemas.microsoft.com/office/powerpoint/2010/main" val="2749883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113</a:t>
            </a:fld>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116</a:t>
            </a:fld>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117</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118</a:t>
            </a:fld>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119</a:t>
            </a:fld>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120</a:t>
            </a:fld>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121</a:t>
            </a:fld>
            <a:endParaRPr lang="en-US"/>
          </a:p>
        </p:txBody>
      </p:sp>
    </p:spTree>
    <p:extLst>
      <p:ext uri="{BB962C8B-B14F-4D97-AF65-F5344CB8AC3E}">
        <p14:creationId xmlns:p14="http://schemas.microsoft.com/office/powerpoint/2010/main" val="299682210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122</a:t>
            </a:fld>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123</a:t>
            </a:fld>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124</a:t>
            </a:fld>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125</a:t>
            </a:fld>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126</a:t>
            </a:fld>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127</a:t>
            </a:fld>
            <a:endParaRPr lang="en-US" dirty="0"/>
          </a:p>
        </p:txBody>
      </p:sp>
    </p:spTree>
    <p:extLst>
      <p:ext uri="{BB962C8B-B14F-4D97-AF65-F5344CB8AC3E}">
        <p14:creationId xmlns:p14="http://schemas.microsoft.com/office/powerpoint/2010/main" val="3961384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3054061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557056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41653" indent="-241653">
              <a:buFont typeface="+mj-lt"/>
              <a:buAutoNum type="arabicPeriod"/>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1004074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6199790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40</a:t>
            </a:fld>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41</a:t>
            </a:fld>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25570791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1110573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203562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219555020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1887166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336500049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Tree>
    <p:extLst>
      <p:ext uri="{BB962C8B-B14F-4D97-AF65-F5344CB8AC3E}">
        <p14:creationId xmlns:p14="http://schemas.microsoft.com/office/powerpoint/2010/main" val="10208671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56</a:t>
            </a:fld>
            <a:endParaRPr lang="en-US"/>
          </a:p>
        </p:txBody>
      </p:sp>
    </p:spTree>
    <p:extLst>
      <p:ext uri="{BB962C8B-B14F-4D97-AF65-F5344CB8AC3E}">
        <p14:creationId xmlns:p14="http://schemas.microsoft.com/office/powerpoint/2010/main" val="35745930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57</a:t>
            </a:fld>
            <a:endParaRPr lang="en-US"/>
          </a:p>
        </p:txBody>
      </p:sp>
    </p:spTree>
    <p:extLst>
      <p:ext uri="{BB962C8B-B14F-4D97-AF65-F5344CB8AC3E}">
        <p14:creationId xmlns:p14="http://schemas.microsoft.com/office/powerpoint/2010/main" val="13771787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58</a:t>
            </a:fld>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59</a:t>
            </a:fld>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60</a:t>
            </a:fld>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61</a:t>
            </a:fld>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62</a:t>
            </a:fld>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63</a:t>
            </a:fld>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64</a:t>
            </a:fld>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77826" name="Notes Placeholder 2"/>
          <p:cNvSpPr>
            <a:spLocks noGrp="1"/>
          </p:cNvSpPr>
          <p:nvPr>
            <p:ph type="body" idx="1"/>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p>
            <a:pPr eaLnBrk="1" hangingPunct="1"/>
            <a:fld id="{562A8C07-3C64-4B71-9D2A-A2E88D35CAB4}" type="slidenum">
              <a:rPr lang="en-US">
                <a:latin typeface="Calibri" pitchFamily="34" charset="0"/>
              </a:rPr>
              <a:pPr eaLnBrk="1" hangingPunct="1"/>
              <a:t>66</a:t>
            </a:fld>
            <a:endParaRPr lang="en-US">
              <a:latin typeface="Calibri" pitchFamily="34" charset="0"/>
            </a:endParaRPr>
          </a:p>
        </p:txBody>
      </p:sp>
    </p:spTree>
    <p:extLst>
      <p:ext uri="{BB962C8B-B14F-4D97-AF65-F5344CB8AC3E}">
        <p14:creationId xmlns:p14="http://schemas.microsoft.com/office/powerpoint/2010/main" val="3837722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67</a:t>
            </a:fld>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68</a:t>
            </a:fld>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69</a:t>
            </a:fld>
            <a:endParaRPr lang="en-US"/>
          </a:p>
        </p:txBody>
      </p:sp>
    </p:spTree>
    <p:extLst>
      <p:ext uri="{BB962C8B-B14F-4D97-AF65-F5344CB8AC3E}">
        <p14:creationId xmlns:p14="http://schemas.microsoft.com/office/powerpoint/2010/main" val="2846611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70</a:t>
            </a:fld>
            <a:endParaRPr lang="en-US"/>
          </a:p>
        </p:txBody>
      </p:sp>
    </p:spTree>
    <p:extLst>
      <p:ext uri="{BB962C8B-B14F-4D97-AF65-F5344CB8AC3E}">
        <p14:creationId xmlns:p14="http://schemas.microsoft.com/office/powerpoint/2010/main" val="11133325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72</a:t>
            </a:fld>
            <a:endParaRPr lang="en-US"/>
          </a:p>
        </p:txBody>
      </p:sp>
    </p:spTree>
    <p:extLst>
      <p:ext uri="{BB962C8B-B14F-4D97-AF65-F5344CB8AC3E}">
        <p14:creationId xmlns:p14="http://schemas.microsoft.com/office/powerpoint/2010/main" val="313707900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73</a:t>
            </a:fld>
            <a:endParaRPr lang="en-US"/>
          </a:p>
        </p:txBody>
      </p:sp>
    </p:spTree>
    <p:extLst>
      <p:ext uri="{BB962C8B-B14F-4D97-AF65-F5344CB8AC3E}">
        <p14:creationId xmlns:p14="http://schemas.microsoft.com/office/powerpoint/2010/main" val="42492625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74</a:t>
            </a:fld>
            <a:endParaRPr lang="en-US"/>
          </a:p>
        </p:txBody>
      </p:sp>
    </p:spTree>
    <p:extLst>
      <p:ext uri="{BB962C8B-B14F-4D97-AF65-F5344CB8AC3E}">
        <p14:creationId xmlns:p14="http://schemas.microsoft.com/office/powerpoint/2010/main" val="244812929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75</a:t>
            </a:fld>
            <a:endParaRPr lang="en-US"/>
          </a:p>
        </p:txBody>
      </p:sp>
    </p:spTree>
    <p:extLst>
      <p:ext uri="{BB962C8B-B14F-4D97-AF65-F5344CB8AC3E}">
        <p14:creationId xmlns:p14="http://schemas.microsoft.com/office/powerpoint/2010/main" val="284895560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40" indent="-18124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42412155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77</a:t>
            </a:fld>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78</a:t>
            </a:fld>
            <a:endParaRPr lang="en-US">
              <a:solidFill>
                <a:prstClr val="black"/>
              </a:solidFill>
              <a:latin typeface="Calibri" panose="020F0502020204030204"/>
            </a:endParaRPr>
          </a:p>
        </p:txBody>
      </p:sp>
    </p:spTree>
    <p:extLst>
      <p:ext uri="{BB962C8B-B14F-4D97-AF65-F5344CB8AC3E}">
        <p14:creationId xmlns:p14="http://schemas.microsoft.com/office/powerpoint/2010/main" val="42344004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00D25F7B-971E-4734-9AED-35B3ABB1274D}" type="slidenum">
              <a:rPr lang="en-US">
                <a:solidFill>
                  <a:prstClr val="black"/>
                </a:solidFill>
                <a:latin typeface="Calibri" panose="020F0502020204030204"/>
              </a:rPr>
              <a:pPr defTabSz="966612">
                <a:defRPr/>
              </a:pPr>
              <a:t>81</a:t>
            </a:fld>
            <a:endParaRPr lang="en-US">
              <a:solidFill>
                <a:prstClr val="black"/>
              </a:solidFill>
              <a:latin typeface="Calibri" panose="020F0502020204030204"/>
            </a:endParaRPr>
          </a:p>
        </p:txBody>
      </p:sp>
    </p:spTree>
    <p:extLst>
      <p:ext uri="{BB962C8B-B14F-4D97-AF65-F5344CB8AC3E}">
        <p14:creationId xmlns:p14="http://schemas.microsoft.com/office/powerpoint/2010/main" val="14964732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82</a:t>
            </a:fld>
            <a:endParaRPr lang="en-US">
              <a:solidFill>
                <a:prstClr val="black"/>
              </a:solidFill>
              <a:latin typeface="Calibri" panose="020F0502020204030204"/>
            </a:endParaRPr>
          </a:p>
        </p:txBody>
      </p:sp>
    </p:spTree>
    <p:extLst>
      <p:ext uri="{BB962C8B-B14F-4D97-AF65-F5344CB8AC3E}">
        <p14:creationId xmlns:p14="http://schemas.microsoft.com/office/powerpoint/2010/main" val="3137939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83</a:t>
            </a:fld>
            <a:endParaRPr lang="en-US">
              <a:solidFill>
                <a:prstClr val="black"/>
              </a:solidFill>
              <a:latin typeface="Calibri" panose="020F0502020204030204"/>
            </a:endParaRPr>
          </a:p>
        </p:txBody>
      </p:sp>
    </p:spTree>
    <p:extLst>
      <p:ext uri="{BB962C8B-B14F-4D97-AF65-F5344CB8AC3E}">
        <p14:creationId xmlns:p14="http://schemas.microsoft.com/office/powerpoint/2010/main" val="9465813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84</a:t>
            </a:fld>
            <a:endParaRPr lang="en-US">
              <a:solidFill>
                <a:prstClr val="black"/>
              </a:solidFill>
              <a:latin typeface="Calibri" panose="020F0502020204030204"/>
            </a:endParaRPr>
          </a:p>
        </p:txBody>
      </p:sp>
    </p:spTree>
    <p:extLst>
      <p:ext uri="{BB962C8B-B14F-4D97-AF65-F5344CB8AC3E}">
        <p14:creationId xmlns:p14="http://schemas.microsoft.com/office/powerpoint/2010/main" val="26725572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85</a:t>
            </a:fld>
            <a:endParaRPr lang="en-US">
              <a:solidFill>
                <a:prstClr val="black"/>
              </a:solidFill>
              <a:latin typeface="Calibri" panose="020F0502020204030204"/>
            </a:endParaRPr>
          </a:p>
        </p:txBody>
      </p:sp>
    </p:spTree>
    <p:extLst>
      <p:ext uri="{BB962C8B-B14F-4D97-AF65-F5344CB8AC3E}">
        <p14:creationId xmlns:p14="http://schemas.microsoft.com/office/powerpoint/2010/main" val="28257382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86</a:t>
            </a:fld>
            <a:endParaRPr lang="en-US">
              <a:solidFill>
                <a:prstClr val="black"/>
              </a:solidFill>
              <a:latin typeface="Calibri" panose="020F0502020204030204"/>
            </a:endParaRPr>
          </a:p>
        </p:txBody>
      </p:sp>
    </p:spTree>
    <p:extLst>
      <p:ext uri="{BB962C8B-B14F-4D97-AF65-F5344CB8AC3E}">
        <p14:creationId xmlns:p14="http://schemas.microsoft.com/office/powerpoint/2010/main" val="100603032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9367" indent="-369367">
              <a:buAutoNum type="arabicPeriod"/>
            </a:pPr>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87</a:t>
            </a:fld>
            <a:endParaRPr lang="en-US">
              <a:solidFill>
                <a:prstClr val="black"/>
              </a:solidFill>
              <a:latin typeface="Calibri" panose="020F0502020204030204"/>
            </a:endParaRPr>
          </a:p>
        </p:txBody>
      </p:sp>
    </p:spTree>
    <p:extLst>
      <p:ext uri="{BB962C8B-B14F-4D97-AF65-F5344CB8AC3E}">
        <p14:creationId xmlns:p14="http://schemas.microsoft.com/office/powerpoint/2010/main" val="143888465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88</a:t>
            </a:fld>
            <a:endParaRPr lang="en-US">
              <a:solidFill>
                <a:prstClr val="black"/>
              </a:solidFill>
              <a:latin typeface="Calibri" panose="020F0502020204030204"/>
            </a:endParaRPr>
          </a:p>
        </p:txBody>
      </p:sp>
    </p:spTree>
    <p:extLst>
      <p:ext uri="{BB962C8B-B14F-4D97-AF65-F5344CB8AC3E}">
        <p14:creationId xmlns:p14="http://schemas.microsoft.com/office/powerpoint/2010/main" val="376266016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89</a:t>
            </a:fld>
            <a:endParaRPr lang="en-US">
              <a:solidFill>
                <a:prstClr val="black"/>
              </a:solidFill>
              <a:latin typeface="Calibri" panose="020F0502020204030204"/>
            </a:endParaRPr>
          </a:p>
        </p:txBody>
      </p:sp>
    </p:spTree>
    <p:extLst>
      <p:ext uri="{BB962C8B-B14F-4D97-AF65-F5344CB8AC3E}">
        <p14:creationId xmlns:p14="http://schemas.microsoft.com/office/powerpoint/2010/main" val="140124565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90</a:t>
            </a:fld>
            <a:endParaRPr lang="en-US">
              <a:solidFill>
                <a:prstClr val="black"/>
              </a:solidFill>
              <a:latin typeface="Calibri" panose="020F0502020204030204"/>
            </a:endParaRPr>
          </a:p>
        </p:txBody>
      </p:sp>
    </p:spTree>
    <p:extLst>
      <p:ext uri="{BB962C8B-B14F-4D97-AF65-F5344CB8AC3E}">
        <p14:creationId xmlns:p14="http://schemas.microsoft.com/office/powerpoint/2010/main" val="328651944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91</a:t>
            </a:fld>
            <a:endParaRPr lang="en-US">
              <a:solidFill>
                <a:prstClr val="black"/>
              </a:solidFill>
              <a:latin typeface="Calibri" panose="020F0502020204030204"/>
            </a:endParaRPr>
          </a:p>
        </p:txBody>
      </p:sp>
    </p:spTree>
    <p:extLst>
      <p:ext uri="{BB962C8B-B14F-4D97-AF65-F5344CB8AC3E}">
        <p14:creationId xmlns:p14="http://schemas.microsoft.com/office/powerpoint/2010/main" val="313792561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92</a:t>
            </a:fld>
            <a:endParaRPr lang="en-US">
              <a:solidFill>
                <a:prstClr val="black"/>
              </a:solidFill>
              <a:latin typeface="Calibri" panose="020F0502020204030204"/>
            </a:endParaRPr>
          </a:p>
        </p:txBody>
      </p:sp>
    </p:spTree>
    <p:extLst>
      <p:ext uri="{BB962C8B-B14F-4D97-AF65-F5344CB8AC3E}">
        <p14:creationId xmlns:p14="http://schemas.microsoft.com/office/powerpoint/2010/main" val="4014712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93</a:t>
            </a:fld>
            <a:endParaRPr lang="en-US">
              <a:solidFill>
                <a:prstClr val="black"/>
              </a:solidFill>
              <a:latin typeface="Calibri" panose="020F0502020204030204"/>
            </a:endParaRPr>
          </a:p>
        </p:txBody>
      </p:sp>
    </p:spTree>
    <p:extLst>
      <p:ext uri="{BB962C8B-B14F-4D97-AF65-F5344CB8AC3E}">
        <p14:creationId xmlns:p14="http://schemas.microsoft.com/office/powerpoint/2010/main" val="215521034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94</a:t>
            </a:fld>
            <a:endParaRPr lang="en-US">
              <a:solidFill>
                <a:prstClr val="black"/>
              </a:solidFill>
              <a:latin typeface="Calibri" panose="020F0502020204030204"/>
            </a:endParaRPr>
          </a:p>
        </p:txBody>
      </p:sp>
    </p:spTree>
    <p:extLst>
      <p:ext uri="{BB962C8B-B14F-4D97-AF65-F5344CB8AC3E}">
        <p14:creationId xmlns:p14="http://schemas.microsoft.com/office/powerpoint/2010/main" val="6325010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95</a:t>
            </a:fld>
            <a:endParaRPr lang="en-US">
              <a:solidFill>
                <a:prstClr val="black"/>
              </a:solidFill>
              <a:latin typeface="Calibri" panose="020F0502020204030204"/>
            </a:endParaRPr>
          </a:p>
        </p:txBody>
      </p:sp>
    </p:spTree>
    <p:extLst>
      <p:ext uri="{BB962C8B-B14F-4D97-AF65-F5344CB8AC3E}">
        <p14:creationId xmlns:p14="http://schemas.microsoft.com/office/powerpoint/2010/main" val="254321270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96</a:t>
            </a:fld>
            <a:endParaRPr lang="en-US">
              <a:solidFill>
                <a:prstClr val="black"/>
              </a:solidFill>
              <a:latin typeface="Calibri" panose="020F0502020204030204"/>
            </a:endParaRPr>
          </a:p>
        </p:txBody>
      </p:sp>
    </p:spTree>
    <p:extLst>
      <p:ext uri="{BB962C8B-B14F-4D97-AF65-F5344CB8AC3E}">
        <p14:creationId xmlns:p14="http://schemas.microsoft.com/office/powerpoint/2010/main" val="384523316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97</a:t>
            </a:fld>
            <a:endParaRPr lang="en-US">
              <a:solidFill>
                <a:prstClr val="black"/>
              </a:solidFill>
              <a:latin typeface="Calibri" panose="020F0502020204030204"/>
            </a:endParaRPr>
          </a:p>
        </p:txBody>
      </p:sp>
    </p:spTree>
    <p:extLst>
      <p:ext uri="{BB962C8B-B14F-4D97-AF65-F5344CB8AC3E}">
        <p14:creationId xmlns:p14="http://schemas.microsoft.com/office/powerpoint/2010/main" val="143008506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98</a:t>
            </a:fld>
            <a:endParaRPr lang="en-US">
              <a:solidFill>
                <a:prstClr val="black"/>
              </a:solidFill>
              <a:latin typeface="Calibri" panose="020F0502020204030204"/>
            </a:endParaRPr>
          </a:p>
        </p:txBody>
      </p:sp>
    </p:spTree>
    <p:extLst>
      <p:ext uri="{BB962C8B-B14F-4D97-AF65-F5344CB8AC3E}">
        <p14:creationId xmlns:p14="http://schemas.microsoft.com/office/powerpoint/2010/main" val="384598525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99</a:t>
            </a:fld>
            <a:endParaRPr lang="en-US">
              <a:solidFill>
                <a:prstClr val="black"/>
              </a:solidFill>
              <a:latin typeface="Calibri" panose="020F0502020204030204"/>
            </a:endParaRPr>
          </a:p>
        </p:txBody>
      </p:sp>
    </p:spTree>
    <p:extLst>
      <p:ext uri="{BB962C8B-B14F-4D97-AF65-F5344CB8AC3E}">
        <p14:creationId xmlns:p14="http://schemas.microsoft.com/office/powerpoint/2010/main" val="39862820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100</a:t>
            </a:fld>
            <a:endParaRPr lang="en-US">
              <a:solidFill>
                <a:prstClr val="black"/>
              </a:solidFill>
              <a:latin typeface="Calibri" panose="020F0502020204030204"/>
            </a:endParaRPr>
          </a:p>
        </p:txBody>
      </p:sp>
    </p:spTree>
    <p:extLst>
      <p:ext uri="{BB962C8B-B14F-4D97-AF65-F5344CB8AC3E}">
        <p14:creationId xmlns:p14="http://schemas.microsoft.com/office/powerpoint/2010/main" val="77747439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1CC064E7-C48E-4997-9BE7-6B31B80C8274}" type="slidenum">
              <a:rPr lang="en-US">
                <a:solidFill>
                  <a:prstClr val="black"/>
                </a:solidFill>
                <a:latin typeface="Calibri" panose="020F0502020204030204"/>
              </a:rPr>
              <a:pPr defTabSz="966612">
                <a:defRPr/>
              </a:pPr>
              <a:t>101</a:t>
            </a:fld>
            <a:endParaRPr lang="en-US">
              <a:solidFill>
                <a:prstClr val="black"/>
              </a:solidFill>
              <a:latin typeface="Calibri" panose="020F0502020204030204"/>
            </a:endParaRPr>
          </a:p>
        </p:txBody>
      </p:sp>
    </p:spTree>
    <p:extLst>
      <p:ext uri="{BB962C8B-B14F-4D97-AF65-F5344CB8AC3E}">
        <p14:creationId xmlns:p14="http://schemas.microsoft.com/office/powerpoint/2010/main" val="367903375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102</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307833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11176000" y="6520934"/>
            <a:ext cx="6096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title="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72203"/>
            <a:ext cx="1584960" cy="402335"/>
          </a:xfrm>
          <a:prstGeom prst="rect">
            <a:avLst/>
          </a:prstGeom>
        </p:spPr>
      </p:pic>
      <p:grpSp>
        <p:nvGrpSpPr>
          <p:cNvPr id="9" name="Group 8" title="Blue and green decorative border"/>
          <p:cNvGrpSpPr/>
          <p:nvPr userDrawn="1"/>
        </p:nvGrpSpPr>
        <p:grpSpPr>
          <a:xfrm>
            <a:off x="0" y="-76200"/>
            <a:ext cx="406400" cy="6934200"/>
            <a:chOff x="0" y="-76200"/>
            <a:chExt cx="304800" cy="6934200"/>
          </a:xfrm>
        </p:grpSpPr>
        <p:sp>
          <p:nvSpPr>
            <p:cNvPr id="12" name="Rectangle 11"/>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861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68645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1" r:id="rId15"/>
    <p:sldLayoutId id="2147483712" r:id="rId16"/>
    <p:sldLayoutId id="2147483713" r:id="rId17"/>
    <p:sldLayoutId id="2147483714" r:id="rId18"/>
    <p:sldLayoutId id="2147483715" r:id="rId19"/>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0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1.xml"/><Relationship Id="rId1" Type="http://schemas.openxmlformats.org/officeDocument/2006/relationships/slideLayout" Target="../slideLayouts/slideLayout4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8.xml"/><Relationship Id="rId1" Type="http://schemas.openxmlformats.org/officeDocument/2006/relationships/slideLayout" Target="../slideLayouts/slideLayout4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5.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0.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0.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3" Type="http://schemas.openxmlformats.org/officeDocument/2006/relationships/hyperlink" Target="http://www.minnstate.edu/system/ogc/" TargetMode="External"/><Relationship Id="rId2" Type="http://schemas.openxmlformats.org/officeDocument/2006/relationships/notesSlide" Target="../notesSlides/notesSlide124.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hyperlink" Target="https://www.rainn.org/articles/clery-act" TargetMode="External"/><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April 20, 2023</a:t>
            </a:r>
            <a:endParaRPr lang="en-US" dirty="0"/>
          </a:p>
        </p:txBody>
      </p:sp>
      <p:sp>
        <p:nvSpPr>
          <p:cNvPr id="6" name="Text Placeholder 5"/>
          <p:cNvSpPr>
            <a:spLocks noGrp="1"/>
          </p:cNvSpPr>
          <p:nvPr>
            <p:ph type="body" sz="quarter" idx="14"/>
          </p:nvPr>
        </p:nvSpPr>
        <p:spPr/>
        <p:txBody>
          <a:bodyPr>
            <a:normAutofit/>
          </a:bodyPr>
          <a:lstStyle/>
          <a:p>
            <a:r>
              <a:rPr lang="en-US" sz="1600" dirty="0">
                <a:solidFill>
                  <a:srgbClr val="002060"/>
                </a:solidFill>
              </a:rPr>
              <a:t>Minnesota State</a:t>
            </a:r>
          </a:p>
        </p:txBody>
      </p:sp>
      <p:sp>
        <p:nvSpPr>
          <p:cNvPr id="3" name="Text Placeholder 2"/>
          <p:cNvSpPr>
            <a:spLocks noGrp="1"/>
          </p:cNvSpPr>
          <p:nvPr>
            <p:ph type="body" sz="quarter" idx="11"/>
          </p:nvPr>
        </p:nvSpPr>
        <p:spPr>
          <a:xfrm>
            <a:off x="6325572" y="3452669"/>
            <a:ext cx="4495800" cy="417512"/>
          </a:xfrm>
        </p:spPr>
        <p:txBody>
          <a:bodyPr/>
          <a:lstStyle/>
          <a:p>
            <a:r>
              <a:rPr lang="en-US" dirty="0"/>
              <a:t>Office of Equity and Inclusion</a:t>
            </a:r>
          </a:p>
        </p:txBody>
      </p:sp>
      <p:sp>
        <p:nvSpPr>
          <p:cNvPr id="5" name="Text Placeholder 4"/>
          <p:cNvSpPr>
            <a:spLocks noGrp="1"/>
          </p:cNvSpPr>
          <p:nvPr>
            <p:ph type="body" sz="quarter" idx="13"/>
          </p:nvPr>
        </p:nvSpPr>
        <p:spPr>
          <a:xfrm>
            <a:off x="1408114" y="5076478"/>
            <a:ext cx="2562061" cy="571847"/>
          </a:xfrm>
        </p:spPr>
        <p:txBody>
          <a:bodyPr>
            <a:noAutofit/>
          </a:bodyPr>
          <a:lstStyle/>
          <a:p>
            <a:pPr lvl="0">
              <a:lnSpc>
                <a:spcPct val="100000"/>
              </a:lnSpc>
              <a:spcBef>
                <a:spcPct val="20000"/>
              </a:spcBef>
              <a:buClr>
                <a:srgbClr val="009F4D"/>
              </a:buClr>
            </a:pPr>
            <a:r>
              <a:rPr lang="en-US" sz="1100" dirty="0">
                <a:solidFill>
                  <a:srgbClr val="139445"/>
                </a:solidFill>
              </a:rPr>
              <a:t>Desiree’ Clark</a:t>
            </a:r>
            <a:br>
              <a:rPr lang="en-US" sz="1100" dirty="0">
                <a:solidFill>
                  <a:srgbClr val="139445"/>
                </a:solidFill>
              </a:rPr>
            </a:br>
            <a:r>
              <a:rPr lang="en-US" sz="1100" dirty="0">
                <a:solidFill>
                  <a:srgbClr val="139445"/>
                </a:solidFill>
              </a:rPr>
              <a:t>Civil Rights, Title IX/Compliance Officer</a:t>
            </a:r>
            <a:br>
              <a:rPr lang="en-US" sz="1100" dirty="0">
                <a:solidFill>
                  <a:srgbClr val="139445"/>
                </a:solidFill>
              </a:rPr>
            </a:br>
            <a:r>
              <a:rPr lang="en-US" sz="1100" dirty="0">
                <a:solidFill>
                  <a:srgbClr val="139445"/>
                </a:solidFill>
              </a:rPr>
              <a:t>Office of Equity &amp; Inclusion</a:t>
            </a:r>
          </a:p>
        </p:txBody>
      </p:sp>
      <p:sp>
        <p:nvSpPr>
          <p:cNvPr id="8" name="TextBox 7">
            <a:extLst>
              <a:ext uri="{FF2B5EF4-FFF2-40B4-BE49-F238E27FC236}">
                <a16:creationId xmlns:a16="http://schemas.microsoft.com/office/drawing/2014/main" id="{6D77FF85-1E3E-4D5E-89E2-8B0BB4283244}"/>
              </a:ext>
            </a:extLst>
          </p:cNvPr>
          <p:cNvSpPr txBox="1"/>
          <p:nvPr/>
        </p:nvSpPr>
        <p:spPr>
          <a:xfrm>
            <a:off x="4139355" y="5076478"/>
            <a:ext cx="1789005" cy="600164"/>
          </a:xfrm>
          <a:prstGeom prst="rect">
            <a:avLst/>
          </a:prstGeom>
          <a:noFill/>
        </p:spPr>
        <p:txBody>
          <a:bodyPr wrap="square" rtlCol="0">
            <a:spAutoFit/>
          </a:bodyPr>
          <a:lstStyle/>
          <a:p>
            <a:r>
              <a:rPr lang="en-US" sz="1100" b="1">
                <a:solidFill>
                  <a:srgbClr val="139445"/>
                </a:solidFill>
              </a:rPr>
              <a:t>Scott Goings</a:t>
            </a:r>
            <a:br>
              <a:rPr lang="en-US" sz="1100" b="1">
                <a:solidFill>
                  <a:srgbClr val="139445"/>
                </a:solidFill>
              </a:rPr>
            </a:br>
            <a:r>
              <a:rPr lang="en-US" sz="1100" b="1">
                <a:solidFill>
                  <a:srgbClr val="139445"/>
                </a:solidFill>
              </a:rPr>
              <a:t>General Counsel</a:t>
            </a:r>
          </a:p>
          <a:p>
            <a:r>
              <a:rPr lang="en-US" sz="1100" b="1">
                <a:solidFill>
                  <a:srgbClr val="139445"/>
                </a:solidFill>
              </a:rPr>
              <a:t>Office of General Counsel</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dirty="0">
                <a:solidFill>
                  <a:srgbClr val="139445"/>
                </a:solidFill>
              </a:rPr>
              <a:t>Ashley Atteberry</a:t>
            </a:r>
            <a:br>
              <a:rPr lang="en-US" sz="1100" b="1" dirty="0">
                <a:solidFill>
                  <a:srgbClr val="139445"/>
                </a:solidFill>
              </a:rPr>
            </a:br>
            <a:r>
              <a:rPr lang="en-US" sz="1100" b="1" dirty="0">
                <a:solidFill>
                  <a:srgbClr val="139445"/>
                </a:solidFill>
              </a:rPr>
              <a:t>Associate Compliance Officer</a:t>
            </a:r>
          </a:p>
          <a:p>
            <a:r>
              <a:rPr lang="en-US" sz="1100" b="1" dirty="0">
                <a:solidFill>
                  <a:srgbClr val="139445"/>
                </a:solidFill>
              </a:rPr>
              <a:t>Office of Equity &amp; Inclusion</a:t>
            </a:r>
          </a:p>
        </p:txBody>
      </p:sp>
      <p:sp>
        <p:nvSpPr>
          <p:cNvPr id="9" name="Text Placeholder 4">
            <a:extLst>
              <a:ext uri="{FF2B5EF4-FFF2-40B4-BE49-F238E27FC236}">
                <a16:creationId xmlns:a16="http://schemas.microsoft.com/office/drawing/2014/main" id="{7D1BC49B-C704-4088-80E9-9413F704EA24}"/>
              </a:ext>
            </a:extLst>
          </p:cNvPr>
          <p:cNvSpPr txBox="1">
            <a:spLocks/>
          </p:cNvSpPr>
          <p:nvPr/>
        </p:nvSpPr>
        <p:spPr>
          <a:xfrm>
            <a:off x="8497421" y="5024437"/>
            <a:ext cx="2562061" cy="690563"/>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20000"/>
              </a:spcBef>
              <a:buClr>
                <a:srgbClr val="009F4D"/>
              </a:buClr>
            </a:pPr>
            <a:r>
              <a:rPr lang="en-US" sz="1100">
                <a:solidFill>
                  <a:srgbClr val="139445"/>
                </a:solidFill>
              </a:rPr>
              <a:t>Linda Álvarez</a:t>
            </a:r>
          </a:p>
          <a:p>
            <a:pPr>
              <a:lnSpc>
                <a:spcPct val="100000"/>
              </a:lnSpc>
              <a:spcBef>
                <a:spcPct val="20000"/>
              </a:spcBef>
              <a:buClr>
                <a:srgbClr val="009F4D"/>
              </a:buClr>
            </a:pPr>
            <a:r>
              <a:rPr lang="en-US" sz="1100">
                <a:solidFill>
                  <a:srgbClr val="139445"/>
                </a:solidFill>
              </a:rPr>
              <a:t>Director of Equal Opportunity &amp; Title IX</a:t>
            </a:r>
            <a:endParaRPr lang="en-US" sz="1100">
              <a:solidFill>
                <a:srgbClr val="139445"/>
              </a:solidFill>
              <a:cs typeface="Calibri"/>
            </a:endParaRPr>
          </a:p>
          <a:p>
            <a:pPr>
              <a:lnSpc>
                <a:spcPct val="100000"/>
              </a:lnSpc>
              <a:spcBef>
                <a:spcPct val="20000"/>
              </a:spcBef>
              <a:buClr>
                <a:srgbClr val="009F4D"/>
              </a:buClr>
            </a:pPr>
            <a:r>
              <a:rPr lang="en-US" sz="1100">
                <a:solidFill>
                  <a:srgbClr val="139445"/>
                </a:solidFill>
              </a:rPr>
              <a:t>Minnesota State University, Mankato</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2060"/>
                </a:solidFill>
                <a:effectLst/>
                <a:uLnTx/>
                <a:uFillTx/>
                <a:latin typeface="Calibri"/>
                <a:ea typeface="+mn-ea"/>
                <a:cs typeface="+mn-cs"/>
              </a:rPr>
              <a:t>Key Elements of the New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 (Cont.)</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Documentary information can include:</a:t>
            </a:r>
          </a:p>
          <a:p>
            <a:pPr lvl="1"/>
            <a:r>
              <a:rPr lang="en-US" dirty="0"/>
              <a:t>Text messages and call logs</a:t>
            </a:r>
          </a:p>
          <a:p>
            <a:pPr lvl="1"/>
            <a:r>
              <a:rPr lang="en-US" dirty="0"/>
              <a:t>Photographs</a:t>
            </a:r>
          </a:p>
          <a:p>
            <a:pPr lvl="1"/>
            <a:r>
              <a:rPr lang="en-US" dirty="0"/>
              <a:t>Social Media posts</a:t>
            </a:r>
          </a:p>
          <a:p>
            <a:pPr lvl="1"/>
            <a:r>
              <a:rPr lang="en-US" dirty="0"/>
              <a:t>Video</a:t>
            </a:r>
          </a:p>
          <a:p>
            <a:pPr lvl="1"/>
            <a:r>
              <a:rPr lang="en-US" dirty="0"/>
              <a:t>Building/swipe access records</a:t>
            </a:r>
          </a:p>
          <a:p>
            <a:pPr lvl="1"/>
            <a:r>
              <a:rPr lang="en-US" dirty="0"/>
              <a:t>Medical records/SANE records</a:t>
            </a:r>
          </a:p>
          <a:p>
            <a:pPr lvl="1"/>
            <a:r>
              <a:rPr lang="en-US" dirty="0"/>
              <a:t>Guest lists</a:t>
            </a:r>
          </a:p>
          <a:p>
            <a:pPr lvl="1"/>
            <a:r>
              <a:rPr lang="en-US" dirty="0"/>
              <a:t>Bar or restaurant receipts</a:t>
            </a:r>
          </a:p>
        </p:txBody>
      </p:sp>
    </p:spTree>
    <p:extLst>
      <p:ext uri="{BB962C8B-B14F-4D97-AF65-F5344CB8AC3E}">
        <p14:creationId xmlns:p14="http://schemas.microsoft.com/office/powerpoint/2010/main" val="14958388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85141D-B0B6-CDD0-B7E3-1835196BB4F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Closing the Interview</a:t>
            </a:r>
          </a:p>
        </p:txBody>
      </p:sp>
      <p:sp>
        <p:nvSpPr>
          <p:cNvPr id="2" name="Content Placeholder 1">
            <a:extLst>
              <a:ext uri="{FF2B5EF4-FFF2-40B4-BE49-F238E27FC236}">
                <a16:creationId xmlns:a16="http://schemas.microsoft.com/office/drawing/2014/main" id="{4A0CE9BB-1F0B-9BBB-EF22-620D2DB5CA0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Connection to additional witnesses/information</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Do you have any texts, pictures, etc. that may be related to this incident?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anyone else you can think of that I should talk to? What information do you think they may be able to provide?</a:t>
            </a:r>
            <a:endParaRPr lang="en-US" sz="1200"/>
          </a:p>
          <a:p>
            <a:pPr marL="457200" lvl="0" indent="-444500" algn="l" rtl="0">
              <a:lnSpc>
                <a:spcPct val="100000"/>
              </a:lnSpc>
              <a:spcBef>
                <a:spcPts val="0"/>
              </a:spcBef>
              <a:spcAft>
                <a:spcPts val="0"/>
              </a:spcAft>
              <a:buClr>
                <a:srgbClr val="002060"/>
              </a:buClr>
              <a:buSzPts val="3000"/>
              <a:buFont typeface="Arial"/>
              <a:buChar char="•"/>
            </a:pPr>
            <a:endParaRPr lang="en-US" sz="26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Wrap up questions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else you think I need to know?</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Is there anything you were expecting me to ask that I didn’t?</a:t>
            </a:r>
          </a:p>
          <a:p>
            <a:pPr marL="1371600" lvl="2" indent="-444500" algn="l" rtl="0">
              <a:lnSpc>
                <a:spcPct val="100000"/>
              </a:lnSpc>
              <a:spcBef>
                <a:spcPts val="0"/>
              </a:spcBef>
              <a:spcAft>
                <a:spcPts val="0"/>
              </a:spcAft>
              <a:buClr>
                <a:srgbClr val="002060"/>
              </a:buClr>
              <a:buSzPts val="3000"/>
              <a:buFont typeface="Arial"/>
              <a:buChar char="•"/>
            </a:pPr>
            <a:r>
              <a:rPr lang="en-US">
                <a:solidFill>
                  <a:srgbClr val="002060"/>
                </a:solidFill>
                <a:ea typeface="Trebuchet MS"/>
                <a:cs typeface="Trebuchet MS"/>
                <a:sym typeface="Trebuchet MS"/>
              </a:rPr>
              <a:t>Do you have any questions at this time?</a:t>
            </a:r>
            <a:endParaRPr lang="en-US" sz="2200">
              <a:solidFill>
                <a:srgbClr val="002060"/>
              </a:solidFill>
              <a:ea typeface="Trebuchet MS"/>
              <a:cs typeface="Trebuchet MS"/>
              <a:sym typeface="Trebuchet MS"/>
            </a:endParaRPr>
          </a:p>
          <a:p>
            <a:endParaRPr lang="en-US"/>
          </a:p>
        </p:txBody>
      </p:sp>
    </p:spTree>
    <p:extLst>
      <p:ext uri="{BB962C8B-B14F-4D97-AF65-F5344CB8AC3E}">
        <p14:creationId xmlns:p14="http://schemas.microsoft.com/office/powerpoint/2010/main" val="1383746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4832092"/>
          </a:xfrm>
          <a:prstGeom prst="rect">
            <a:avLst/>
          </a:prstGeom>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Thank them for their cooperation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a:t>
            </a:r>
            <a:r>
              <a:rPr lang="en-US" altLang="en-US" sz="2800">
                <a:solidFill>
                  <a:srgbClr val="002060"/>
                </a:solidFill>
                <a:latin typeface="Arial" charset="0"/>
              </a:rPr>
              <a:t>them of any action items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Give them your contact information in case they remember anything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Explain future procedures and timeline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800" b="0" i="0" u="none" strike="noStrike" kern="1200" cap="none" spc="0" normalizeH="0" baseline="0" noProof="0">
              <a:ln>
                <a:noFill/>
              </a:ln>
              <a:solidFill>
                <a:srgbClr val="002060"/>
              </a:solidFill>
              <a:effectLst/>
              <a:uLnTx/>
              <a:uFillTx/>
              <a:latin typeface="Arial"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800" b="0" i="0" u="none" strike="noStrike" kern="1200" cap="none" spc="0" normalizeH="0" baseline="0" noProof="0">
                <a:ln>
                  <a:noFill/>
                </a:ln>
                <a:solidFill>
                  <a:srgbClr val="002060"/>
                </a:solidFill>
                <a:effectLst/>
                <a:uLnTx/>
                <a:uFillTx/>
                <a:latin typeface="Arial" charset="0"/>
                <a:ea typeface="+mn-ea"/>
                <a:cs typeface="+mn-cs"/>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Responses of the Brain &amp; Body During Trauma</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3" name="Content Placeholder 2"/>
          <p:cNvSpPr>
            <a:spLocks noGrp="1"/>
          </p:cNvSpPr>
          <p:nvPr>
            <p:ph sz="half" idx="2"/>
          </p:nvPr>
        </p:nvSpPr>
        <p:spPr>
          <a:xfrm>
            <a:off x="609600" y="1600201"/>
            <a:ext cx="10972800" cy="4525963"/>
          </a:xfrm>
        </p:spPr>
        <p:txBody>
          <a:bodyPr>
            <a:normAutofit/>
          </a:bodyPr>
          <a:lstStyle/>
          <a:p>
            <a:pPr>
              <a:buFont typeface="Wingdings 2" charset="2"/>
              <a:buChar char=""/>
              <a:defRPr/>
            </a:pPr>
            <a:r>
              <a:rPr lang="en-US" sz="2400" b="1" dirty="0"/>
              <a:t>Freeze</a:t>
            </a:r>
          </a:p>
          <a:p>
            <a:pPr lvl="1">
              <a:buFont typeface="Wingdings 2" charset="2"/>
              <a:buChar char=""/>
              <a:defRPr/>
            </a:pPr>
            <a:r>
              <a:rPr lang="en-US" dirty="0"/>
              <a:t>Assess situation, avoid (more) attack</a:t>
            </a:r>
          </a:p>
          <a:p>
            <a:pPr>
              <a:buFont typeface="Wingdings 2" charset="2"/>
              <a:buChar char=""/>
              <a:defRPr/>
            </a:pPr>
            <a:r>
              <a:rPr lang="en-US" sz="2400" b="1" dirty="0"/>
              <a:t>Flight and Fight</a:t>
            </a:r>
          </a:p>
          <a:p>
            <a:pPr lvl="1">
              <a:buFont typeface="Wingdings 2" charset="2"/>
              <a:buChar char=""/>
              <a:defRPr/>
            </a:pPr>
            <a:r>
              <a:rPr lang="en-US" dirty="0"/>
              <a:t>Avoid (more) attack</a:t>
            </a:r>
          </a:p>
          <a:p>
            <a:pPr>
              <a:buFont typeface="Wingdings 2" charset="2"/>
              <a:buChar char=""/>
              <a:defRPr/>
            </a:pPr>
            <a:r>
              <a:rPr lang="en-US" dirty="0"/>
              <a:t>When </a:t>
            </a:r>
            <a:r>
              <a:rPr lang="en-US" b="1" i="1" dirty="0"/>
              <a:t>flight</a:t>
            </a:r>
            <a:r>
              <a:rPr lang="en-US" dirty="0"/>
              <a:t> is impossible &amp; </a:t>
            </a:r>
            <a:r>
              <a:rPr lang="en-US" b="1" i="1" dirty="0"/>
              <a:t>fight</a:t>
            </a:r>
            <a:r>
              <a:rPr lang="en-US" dirty="0"/>
              <a:t> useless……….</a:t>
            </a:r>
          </a:p>
          <a:p>
            <a:pPr lvl="1">
              <a:buFont typeface="Wingdings 2" charset="2"/>
              <a:buChar char=""/>
              <a:defRPr/>
            </a:pPr>
            <a:r>
              <a:rPr lang="en-US" b="1" u="sng" dirty="0"/>
              <a:t>Dissociation</a:t>
            </a:r>
          </a:p>
          <a:p>
            <a:pPr lvl="2">
              <a:buFont typeface="Wingdings 2" charset="2"/>
              <a:buChar char=""/>
              <a:defRPr/>
            </a:pPr>
            <a:r>
              <a:rPr lang="en-US" dirty="0"/>
              <a:t>Protect from overwhelming sensations &amp; emotions</a:t>
            </a:r>
          </a:p>
          <a:p>
            <a:pPr lvl="1">
              <a:buFont typeface="Wingdings 2" charset="2"/>
              <a:buChar char=""/>
              <a:defRPr/>
            </a:pPr>
            <a:r>
              <a:rPr lang="en-US" b="1" u="sng" dirty="0"/>
              <a:t>Tonic Immobility</a:t>
            </a:r>
          </a:p>
          <a:p>
            <a:pPr lvl="2">
              <a:buFont typeface="Wingdings 2" charset="2"/>
              <a:buChar char=""/>
              <a:defRPr/>
            </a:pPr>
            <a:r>
              <a:rPr lang="en-US" dirty="0"/>
              <a:t>Last ditch effort to avoid (more) attack – or at least survive</a:t>
            </a:r>
          </a:p>
          <a:p>
            <a:endParaRPr lang="en-US" dirty="0"/>
          </a:p>
        </p:txBody>
      </p:sp>
    </p:spTree>
    <p:extLst>
      <p:ext uri="{BB962C8B-B14F-4D97-AF65-F5344CB8AC3E}">
        <p14:creationId xmlns:p14="http://schemas.microsoft.com/office/powerpoint/2010/main" val="17833928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600" y="1600201"/>
            <a:ext cx="10871200" cy="4525963"/>
          </a:xfrm>
        </p:spPr>
        <p:txBody>
          <a:bodyPr>
            <a:normAutofit lnSpcReduction="10000"/>
          </a:bodyPr>
          <a:lstStyle/>
          <a:p>
            <a:pPr>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a:defRPr/>
            </a:pPr>
            <a:r>
              <a:rPr lang="en-US" dirty="0">
                <a:solidFill>
                  <a:schemeClr val="tx1"/>
                </a:solidFill>
              </a:rPr>
              <a:t>Portions (i.e., memories) of an experience that are normally linked together become “dis-associated”</a:t>
            </a:r>
          </a:p>
          <a:p>
            <a:pPr>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dirty="0"/>
              <a:t>Uncontrollable response</a:t>
            </a:r>
          </a:p>
          <a:p>
            <a:pPr>
              <a:buFont typeface="Wingdings 2" charset="2"/>
              <a:buChar char=""/>
              <a:defRPr/>
            </a:pPr>
            <a:r>
              <a:rPr lang="en-US" dirty="0"/>
              <a:t>Mentally know what’s happening but physically unable to move (like being awake during surgery)</a:t>
            </a:r>
          </a:p>
          <a:p>
            <a:pPr>
              <a:buFont typeface="Wingdings 2" charset="2"/>
              <a:buChar char=""/>
              <a:defRPr/>
            </a:pPr>
            <a:r>
              <a:rPr lang="en-US" dirty="0"/>
              <a:t>Rate of occurrence</a:t>
            </a:r>
          </a:p>
          <a:p>
            <a:pPr lvl="1">
              <a:buFont typeface="Wingdings 2" charset="2"/>
              <a:buChar char=""/>
              <a:defRPr/>
            </a:pPr>
            <a:r>
              <a:rPr lang="en-US" dirty="0"/>
              <a:t>12 – 50% victim/survivors of rape experience tonic immobility during assault (most studies are closer to 50%)</a:t>
            </a:r>
          </a:p>
          <a:p>
            <a:r>
              <a:rPr lang="en-US" altLang="en-US" dirty="0">
                <a:ea typeface="ＭＳ Ｐゴシック" panose="020B0600070205080204" pitchFamily="34" charset="-128"/>
              </a:rPr>
              <a:t>Caused by:</a:t>
            </a:r>
          </a:p>
          <a:p>
            <a:pPr lvl="1"/>
            <a:r>
              <a:rPr lang="en-US" altLang="en-US" dirty="0">
                <a:ea typeface="ＭＳ Ｐゴシック" panose="020B0600070205080204" pitchFamily="34" charset="-128"/>
              </a:rPr>
              <a:t>Fear</a:t>
            </a:r>
          </a:p>
          <a:p>
            <a:pPr lvl="1"/>
            <a:r>
              <a:rPr lang="en-US" altLang="en-US" dirty="0">
                <a:ea typeface="ＭＳ Ｐゴシック" panose="020B0600070205080204" pitchFamily="34" charset="-128"/>
              </a:rPr>
              <a:t>Physical restriction</a:t>
            </a:r>
          </a:p>
          <a:p>
            <a:pPr lvl="1"/>
            <a:r>
              <a:rPr lang="en-US" altLang="en-US" dirty="0">
                <a:ea typeface="ＭＳ Ｐゴシック" panose="020B0600070205080204" pitchFamily="34" charset="-128"/>
              </a:rPr>
              <a:t>“Perceived” inability to escape</a:t>
            </a:r>
          </a:p>
          <a:p>
            <a:endParaRPr lang="en-US" dirty="0"/>
          </a:p>
        </p:txBody>
      </p:sp>
    </p:spTree>
    <p:extLst>
      <p:ext uri="{BB962C8B-B14F-4D97-AF65-F5344CB8AC3E}">
        <p14:creationId xmlns:p14="http://schemas.microsoft.com/office/powerpoint/2010/main" val="263448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endParaRPr lang="en-US"/>
          </a:p>
        </p:txBody>
      </p:sp>
    </p:spTree>
    <p:extLst>
      <p:ext uri="{BB962C8B-B14F-4D97-AF65-F5344CB8AC3E}">
        <p14:creationId xmlns:p14="http://schemas.microsoft.com/office/powerpoint/2010/main" val="20702007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dirty="0">
                <a:solidFill>
                  <a:srgbClr val="002060"/>
                </a:solidFill>
              </a:rPr>
              <a:t>Conduct based on sex that occurs in a college or university’s program or activity in the United States that satisfies on or more of the following: </a:t>
            </a:r>
          </a:p>
          <a:p>
            <a:pPr lvl="1"/>
            <a:r>
              <a:rPr lang="en-US" dirty="0">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dirty="0">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dirty="0">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dirty="0">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a:extLs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911687409"/>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dirty="0">
              <a:ea typeface="ＭＳ Ｐゴシック" panose="020B0600070205080204" pitchFamily="34" charset="-128"/>
            </a:endParaRPr>
          </a:p>
          <a:p>
            <a:pPr algn="r" eaLnBrk="1" hangingPunct="1">
              <a:buFont typeface="Wingdings 2" panose="05020102010507070707" pitchFamily="18" charset="2"/>
              <a:buNone/>
            </a:pPr>
            <a:r>
              <a:rPr lang="en-US" altLang="en-US" sz="1000" dirty="0">
                <a:ea typeface="ＭＳ Ｐゴシック" panose="020B0600070205080204" pitchFamily="34" charset="-128"/>
              </a:rPr>
              <a:t>By Lt. Col. Dave Grossman &amp; Bruce K. </a:t>
            </a:r>
            <a:r>
              <a:rPr lang="en-US" altLang="en-US" sz="1000" dirty="0" err="1">
                <a:ea typeface="ＭＳ Ｐゴシック" panose="020B0600070205080204" pitchFamily="34" charset="-128"/>
              </a:rPr>
              <a:t>Siddle</a:t>
            </a:r>
            <a:br>
              <a:rPr lang="en-US" altLang="en-US" sz="1000" dirty="0">
                <a:ea typeface="ＭＳ Ｐゴシック" panose="020B0600070205080204" pitchFamily="34" charset="-128"/>
              </a:rPr>
            </a:br>
            <a:r>
              <a:rPr lang="en-US" altLang="en-US" sz="1000" i="1" dirty="0">
                <a:ea typeface="ＭＳ Ｐゴシック" panose="020B0600070205080204" pitchFamily="34" charset="-128"/>
              </a:rPr>
              <a:t>The Firearms Instructor: The Official Journal of the International Association of Law Enforcement Firearms Instructors</a:t>
            </a:r>
            <a:br>
              <a:rPr lang="en-US" altLang="en-US" sz="1000" dirty="0">
                <a:ea typeface="ＭＳ Ｐゴシック" panose="020B0600070205080204" pitchFamily="34" charset="-128"/>
              </a:rPr>
            </a:br>
            <a:r>
              <a:rPr lang="en-US" altLang="en-US" sz="1000" dirty="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dirty="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80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Informal resolution Overview</a:t>
            </a:r>
          </a:p>
        </p:txBody>
      </p:sp>
    </p:spTree>
    <p:extLst>
      <p:ext uri="{BB962C8B-B14F-4D97-AF65-F5344CB8AC3E}">
        <p14:creationId xmlns:p14="http://schemas.microsoft.com/office/powerpoint/2010/main" val="23153367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dirty="0"/>
              <a:t>Affirmative Consent</a:t>
            </a:r>
            <a:br>
              <a:rPr lang="en-US" dirty="0"/>
            </a:br>
            <a:endParaRPr lang="en-US" dirty="0"/>
          </a:p>
        </p:txBody>
      </p:sp>
    </p:spTree>
    <p:extLst>
      <p:ext uri="{BB962C8B-B14F-4D97-AF65-F5344CB8AC3E}">
        <p14:creationId xmlns:p14="http://schemas.microsoft.com/office/powerpoint/2010/main" val="29702308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a:t>Affirmative Consent – 1B.3 Policy Language</a:t>
            </a:r>
            <a:br>
              <a:rPr lang="en-US" dirty="0"/>
            </a:br>
            <a:r>
              <a:rPr lang="en-US" b="0" dirty="0"/>
              <a:t>What is Affirmative Consent?</a:t>
            </a:r>
          </a:p>
        </p:txBody>
      </p:sp>
      <p:sp>
        <p:nvSpPr>
          <p:cNvPr id="4" name="Content Placeholder 3"/>
          <p:cNvSpPr>
            <a:spLocks noGrp="1"/>
          </p:cNvSpPr>
          <p:nvPr>
            <p:ph idx="1"/>
          </p:nvPr>
        </p:nvSpPr>
        <p:spPr>
          <a:xfrm>
            <a:off x="1981200" y="1905000"/>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363170973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dirty="0"/>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dirty="0"/>
              <a:t>Intoxication versus Incapacitation</a:t>
            </a:r>
            <a:br>
              <a:rPr lang="en-US" dirty="0"/>
            </a:br>
            <a:endParaRPr lang="en-US" dirty="0"/>
          </a:p>
        </p:txBody>
      </p:sp>
    </p:spTree>
    <p:extLst>
      <p:ext uri="{BB962C8B-B14F-4D97-AF65-F5344CB8AC3E}">
        <p14:creationId xmlns:p14="http://schemas.microsoft.com/office/powerpoint/2010/main" val="325129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Rohman, 2017</a:t>
            </a:r>
          </a:p>
        </p:txBody>
      </p:sp>
    </p:spTree>
    <p:extLst>
      <p:ext uri="{BB962C8B-B14F-4D97-AF65-F5344CB8AC3E}">
        <p14:creationId xmlns:p14="http://schemas.microsoft.com/office/powerpoint/2010/main" val="4009396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Rohman, 2017</a:t>
            </a:r>
          </a:p>
        </p:txBody>
      </p:sp>
    </p:spTree>
    <p:extLst>
      <p:ext uri="{BB962C8B-B14F-4D97-AF65-F5344CB8AC3E}">
        <p14:creationId xmlns:p14="http://schemas.microsoft.com/office/powerpoint/2010/main" val="26459818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71512815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Analysis</a:t>
            </a:r>
          </a:p>
        </p:txBody>
      </p:sp>
      <p:sp>
        <p:nvSpPr>
          <p:cNvPr id="3" name="Content Placeholder 2"/>
          <p:cNvSpPr>
            <a:spLocks noGrp="1"/>
          </p:cNvSpPr>
          <p:nvPr>
            <p:ph idx="1"/>
          </p:nvPr>
        </p:nvSpPr>
        <p:spPr/>
        <p:txBody>
          <a:bodyPr>
            <a:normAutofit/>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62342612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609600"/>
            <a:ext cx="82296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Minnesota State 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sp>
        <p:nvSpPr>
          <p:cNvPr id="2" name="Content Placeholder 1"/>
          <p:cNvSpPr>
            <a:spLocks noGrp="1"/>
          </p:cNvSpPr>
          <p:nvPr>
            <p:ph idx="1"/>
          </p:nvPr>
        </p:nvSpPr>
        <p:spPr>
          <a:xfrm>
            <a:off x="1981200" y="1600200"/>
            <a:ext cx="8229600" cy="4648200"/>
          </a:xfrm>
        </p:spPr>
        <p:txBody>
          <a:bodyPr>
            <a:normAutofit/>
          </a:bodyPr>
          <a:lstStyle/>
          <a:p>
            <a:pPr marL="0" indent="0" algn="ctr">
              <a:spcBef>
                <a:spcPts val="0"/>
              </a:spcBef>
              <a:buNone/>
            </a:pPr>
            <a:r>
              <a:rPr lang="en-US" dirty="0"/>
              <a:t>Office of Equity and Inclusion (OEI)</a:t>
            </a:r>
          </a:p>
          <a:p>
            <a:pPr marL="0" indent="0" algn="ctr">
              <a:spcBef>
                <a:spcPts val="0"/>
              </a:spcBef>
              <a:buNone/>
            </a:pPr>
            <a:r>
              <a:rPr lang="en-US" i="1" spc="100" dirty="0">
                <a:cs typeface="Arial" pitchFamily="34" charset="0"/>
                <a:hlinkClick r:id="rId3"/>
              </a:rPr>
              <a:t>http://www.minnstate.edu/system/equity/</a:t>
            </a:r>
            <a:r>
              <a:rPr lang="en-US" i="1" spc="100" dirty="0">
                <a:cs typeface="Arial" pitchFamily="34" charset="0"/>
              </a:rPr>
              <a:t> </a:t>
            </a:r>
            <a:br>
              <a:rPr lang="en-US" i="1" spc="100" dirty="0">
                <a:cs typeface="Arial" pitchFamily="34" charset="0"/>
              </a:rPr>
            </a:br>
            <a:br>
              <a:rPr lang="en-US" i="1" spc="100" dirty="0">
                <a:cs typeface="Arial" pitchFamily="34" charset="0"/>
              </a:rPr>
            </a:br>
            <a:r>
              <a:rPr lang="en-US" dirty="0"/>
              <a:t>Office of General Counsel (OGC)</a:t>
            </a:r>
          </a:p>
          <a:p>
            <a:pPr marL="0" indent="0" algn="ctr">
              <a:spcBef>
                <a:spcPts val="0"/>
              </a:spcBef>
              <a:buNone/>
            </a:pPr>
            <a:r>
              <a:rPr lang="en-US" i="1" spc="100">
                <a:cs typeface="Arial" pitchFamily="34" charset="0"/>
                <a:hlinkClick r:id="rId3"/>
              </a:rPr>
              <a:t>http://www.minnstate.edu/system/ogc/</a:t>
            </a:r>
            <a:br>
              <a:rPr lang="en-US" sz="1900" i="1" spc="100" dirty="0">
                <a:cs typeface="Arial" pitchFamily="34" charset="0"/>
              </a:rPr>
            </a:br>
            <a:br>
              <a:rPr lang="en-US" sz="2600" i="1" spc="100" dirty="0">
                <a:cs typeface="Arial" pitchFamily="34" charset="0"/>
              </a:rPr>
            </a:br>
            <a:endParaRPr lang="en-US" dirty="0"/>
          </a:p>
        </p:txBody>
      </p:sp>
    </p:spTree>
    <p:extLst>
      <p:ext uri="{BB962C8B-B14F-4D97-AF65-F5344CB8AC3E}">
        <p14:creationId xmlns:p14="http://schemas.microsoft.com/office/powerpoint/2010/main" val="2037614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dirty="0">
                <a:solidFill>
                  <a:srgbClr val="002060"/>
                </a:solidFill>
              </a:rPr>
              <a:t>Employee designated by the president to coordinate the college or university’s efforts to comply with its Title IX responsibilities and Board Policies 1B.1 and 1B.3.  </a:t>
            </a:r>
          </a:p>
          <a:p>
            <a:r>
              <a:rPr lang="en-US" dirty="0">
                <a:solidFill>
                  <a:srgbClr val="002060"/>
                </a:solidFill>
              </a:rPr>
              <a:t>This does not have to be one person – can have deputy Title IX Coordinators, Investigators, etc.</a:t>
            </a:r>
          </a:p>
        </p:txBody>
      </p:sp>
    </p:spTree>
    <p:extLst>
      <p:ext uri="{BB962C8B-B14F-4D97-AF65-F5344CB8AC3E}">
        <p14:creationId xmlns:p14="http://schemas.microsoft.com/office/powerpoint/2010/main" val="3469707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dirty="0">
                <a:solidFill>
                  <a:srgbClr val="002060"/>
                </a:solidFill>
              </a:rPr>
              <a:t>Internal Reporting = New Procedure is the same as Old Procedure (3 buckets).</a:t>
            </a:r>
          </a:p>
          <a:p>
            <a:pPr lvl="1">
              <a:buFont typeface="Wingdings" panose="05000000000000000000" pitchFamily="2" charset="2"/>
              <a:buChar char="§"/>
            </a:pPr>
            <a:r>
              <a:rPr lang="en-US" dirty="0">
                <a:solidFill>
                  <a:srgbClr val="002060"/>
                </a:solidFill>
              </a:rPr>
              <a:t>Required Reporters.</a:t>
            </a:r>
          </a:p>
          <a:p>
            <a:pPr lvl="1">
              <a:buFont typeface="Wingdings" panose="05000000000000000000" pitchFamily="2" charset="2"/>
              <a:buChar char="§"/>
            </a:pPr>
            <a:r>
              <a:rPr lang="en-US" dirty="0">
                <a:solidFill>
                  <a:srgbClr val="002060"/>
                </a:solidFill>
              </a:rPr>
              <a:t>Confidential Resources (not required to internally report).</a:t>
            </a:r>
          </a:p>
          <a:p>
            <a:pPr lvl="1">
              <a:buFont typeface="Wingdings" panose="05000000000000000000" pitchFamily="2" charset="2"/>
              <a:buChar char="§"/>
            </a:pPr>
            <a:r>
              <a:rPr lang="en-US" dirty="0">
                <a:solidFill>
                  <a:srgbClr val="002060"/>
                </a:solidFill>
              </a:rPr>
              <a:t>Encouraged Reporters.  </a:t>
            </a:r>
          </a:p>
          <a:p>
            <a:r>
              <a:rPr lang="en-US" dirty="0">
                <a:solidFill>
                  <a:srgbClr val="002060"/>
                </a:solidFill>
              </a:rPr>
              <a:t>Clarifies that reporting is to Title IX Coordinator.</a:t>
            </a:r>
          </a:p>
          <a:p>
            <a:r>
              <a:rPr lang="en-US" dirty="0">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dirty="0">
                <a:solidFill>
                  <a:srgbClr val="002060"/>
                </a:solidFill>
              </a:rPr>
              <a:t>Title IX Coordinator. </a:t>
            </a:r>
          </a:p>
          <a:p>
            <a:pPr lvl="1">
              <a:buFont typeface="Wingdings" panose="05000000000000000000" pitchFamily="2" charset="2"/>
              <a:buChar char="§"/>
            </a:pPr>
            <a:r>
              <a:rPr lang="en-US" dirty="0">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dirty="0">
                <a:solidFill>
                  <a:srgbClr val="002060"/>
                </a:solidFill>
              </a:rPr>
              <a:t>If formal complaint.</a:t>
            </a:r>
          </a:p>
          <a:p>
            <a:pPr lvl="2"/>
            <a:r>
              <a:rPr lang="en-US" dirty="0">
                <a:solidFill>
                  <a:srgbClr val="002060"/>
                </a:solidFill>
              </a:rPr>
              <a:t>Determines Jurisdiction.</a:t>
            </a:r>
          </a:p>
          <a:p>
            <a:pPr lvl="2"/>
            <a:r>
              <a:rPr lang="en-US" dirty="0">
                <a:solidFill>
                  <a:srgbClr val="002060"/>
                </a:solidFill>
              </a:rPr>
              <a:t>Conflicts. </a:t>
            </a:r>
          </a:p>
          <a:p>
            <a:pPr lvl="2"/>
            <a:r>
              <a:rPr lang="en-US" dirty="0">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chemeClr val="tx2"/>
                </a:solidFill>
                <a:effectLst/>
                <a:uLnTx/>
                <a:uFillTx/>
                <a:latin typeface="+mn-lt"/>
                <a:ea typeface="+mn-ea"/>
                <a:cs typeface="+mn-cs"/>
              </a:rPr>
              <a:t>Informal Resolution Path</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dirty="0">
                <a:solidFill>
                  <a:srgbClr val="002060"/>
                </a:solidFill>
              </a:rPr>
              <a:t>Must dismiss formal complaint if:</a:t>
            </a:r>
          </a:p>
          <a:p>
            <a:pPr lvl="1">
              <a:buFont typeface="Wingdings" panose="05000000000000000000" pitchFamily="2" charset="2"/>
              <a:buChar char="§"/>
            </a:pPr>
            <a:r>
              <a:rPr lang="en-US" dirty="0">
                <a:solidFill>
                  <a:srgbClr val="002060"/>
                </a:solidFill>
              </a:rPr>
              <a:t>The conduct would not constitute Title IX Sexual Harassment, even if proved;</a:t>
            </a:r>
          </a:p>
          <a:p>
            <a:pPr lvl="1">
              <a:buFont typeface="Wingdings" panose="05000000000000000000" pitchFamily="2" charset="2"/>
              <a:buChar char="§"/>
            </a:pPr>
            <a:r>
              <a:rPr lang="en-US" dirty="0">
                <a:solidFill>
                  <a:srgbClr val="002060"/>
                </a:solidFill>
              </a:rPr>
              <a:t>The conduct alleged did not occur in the college or university’s educational program or activity;</a:t>
            </a:r>
          </a:p>
          <a:p>
            <a:pPr lvl="1">
              <a:buFont typeface="Wingdings" panose="05000000000000000000" pitchFamily="2" charset="2"/>
              <a:buChar char="§"/>
            </a:pPr>
            <a:r>
              <a:rPr lang="en-US" dirty="0">
                <a:solidFill>
                  <a:srgbClr val="002060"/>
                </a:solidFill>
              </a:rPr>
              <a:t>The conduct did not occur against a person in the United States</a:t>
            </a:r>
          </a:p>
          <a:p>
            <a:r>
              <a:rPr lang="en-US" dirty="0">
                <a:solidFill>
                  <a:srgbClr val="002060"/>
                </a:solidFill>
              </a:rPr>
              <a:t>May dismiss formal complaint if:</a:t>
            </a:r>
          </a:p>
          <a:p>
            <a:pPr lvl="1">
              <a:buFont typeface="Wingdings" panose="05000000000000000000" pitchFamily="2" charset="2"/>
              <a:buChar char="§"/>
            </a:pPr>
            <a:r>
              <a:rPr lang="en-US" dirty="0">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dirty="0">
                <a:solidFill>
                  <a:srgbClr val="002060"/>
                </a:solidFill>
              </a:rPr>
              <a:t>The respondent is no longer enrolled or employed by the institution; or </a:t>
            </a:r>
          </a:p>
          <a:p>
            <a:pPr lvl="1">
              <a:buFont typeface="Wingdings" panose="05000000000000000000" pitchFamily="2" charset="2"/>
              <a:buChar char="§"/>
            </a:pPr>
            <a:r>
              <a:rPr lang="en-US" dirty="0">
                <a:solidFill>
                  <a:srgbClr val="002060"/>
                </a:solidFill>
              </a:rPr>
              <a:t>Specific circumstances prevent the college or university from gathering evidence sufficient to reach a determination as to the formal complaint or allegations therein.  </a:t>
            </a:r>
          </a:p>
          <a:p>
            <a:r>
              <a:rPr lang="en-US" dirty="0">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Not use questions or evidence that involve a legally recognized privilege.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Title IX is a federal civil rights law prohibiting sex discrimination in all facets of the educational setting</a:t>
            </a:r>
          </a:p>
          <a:p>
            <a:r>
              <a:rPr lang="en-US" dirty="0">
                <a:solidFill>
                  <a:srgbClr val="002060"/>
                </a:solidFill>
              </a:rPr>
              <a:t>By accepting federal funds, institutions agree not to discriminate on the basis of sex or allow the separation of the sexes in curriculum and extracurricular activities, unless permitted by the statute</a:t>
            </a:r>
            <a:endParaRPr lang="en-US" dirty="0">
              <a:solidFill>
                <a:srgbClr val="002060"/>
              </a:solidFill>
              <a:cs typeface="Calibri"/>
            </a:endParaRPr>
          </a:p>
          <a:p>
            <a:r>
              <a:rPr lang="en-US" dirty="0">
                <a:solidFill>
                  <a:srgbClr val="002060"/>
                </a:solidFill>
              </a:rPr>
              <a:t>Failure to comply may result in liability on the part of the institution</a:t>
            </a:r>
            <a:endParaRPr lang="en-US" dirty="0">
              <a:solidFill>
                <a:srgbClr val="002060"/>
              </a:solidFill>
              <a:cs typeface="Calibri"/>
            </a:endParaRPr>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dirty="0"/>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of Educational Amendments</a:t>
            </a:r>
          </a:p>
        </p:txBody>
      </p:sp>
      <p:sp>
        <p:nvSpPr>
          <p:cNvPr id="2" name="Content Placeholder 1"/>
          <p:cNvSpPr>
            <a:spLocks noGrp="1"/>
          </p:cNvSpPr>
          <p:nvPr>
            <p:ph idx="1"/>
          </p:nvPr>
        </p:nvSpPr>
        <p:spPr/>
        <p:txBody>
          <a:bodyPr>
            <a:normAutofit/>
          </a:bodyPr>
          <a:lstStyle/>
          <a:p>
            <a:r>
              <a:rPr lang="en-US" b="1" dirty="0"/>
              <a:t>Title IX</a:t>
            </a:r>
            <a:r>
              <a:rPr lang="en-US" dirty="0"/>
              <a:t>: Title IX responsibilities to address allegations of sexual harassment, how to conduct Title IX investigations, information on the link between alcohol and drug abuse and sexual harassment and violence and best practices to address those concerns</a:t>
            </a:r>
          </a:p>
        </p:txBody>
      </p:sp>
    </p:spTree>
    <p:extLst>
      <p:ext uri="{BB962C8B-B14F-4D97-AF65-F5344CB8AC3E}">
        <p14:creationId xmlns:p14="http://schemas.microsoft.com/office/powerpoint/2010/main" val="959107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VAWA</a:t>
            </a:r>
          </a:p>
        </p:txBody>
      </p:sp>
      <p:sp>
        <p:nvSpPr>
          <p:cNvPr id="2" name="Content Placeholder 1"/>
          <p:cNvSpPr>
            <a:spLocks noGrp="1"/>
          </p:cNvSpPr>
          <p:nvPr>
            <p:ph idx="1"/>
          </p:nvPr>
        </p:nvSpPr>
        <p:spPr/>
        <p:txBody>
          <a:bodyPr>
            <a:normAutofit fontScale="92500" lnSpcReduction="20000"/>
          </a:bodyPr>
          <a:lstStyle/>
          <a:p>
            <a:pPr marL="0" indent="0">
              <a:buNone/>
            </a:pPr>
            <a:r>
              <a:rPr lang="en-US" b="1"/>
              <a:t>Name of the Law: </a:t>
            </a:r>
            <a:r>
              <a:rPr lang="en-US"/>
              <a:t>Violence Against Women Act (VAWA)</a:t>
            </a:r>
          </a:p>
          <a:p>
            <a:pPr marL="0" indent="0">
              <a:buNone/>
            </a:pPr>
            <a:endParaRPr lang="en-US"/>
          </a:p>
          <a:p>
            <a:pPr marL="0" indent="0">
              <a:buNone/>
            </a:pPr>
            <a:r>
              <a:rPr lang="en-US" b="1"/>
              <a:t>Why it matters: </a:t>
            </a:r>
            <a:r>
              <a:rPr lang="en-US"/>
              <a:t>The Violence Against Women Act creates and supports comprehensive, cost effective responses to domestic violence, sexual assault, dating violence and stalking. Up for renewal every five years, each VAWA reauthorization builds on existing protections and programs to better meet survivors needs. </a:t>
            </a:r>
          </a:p>
          <a:p>
            <a:pPr marL="0" indent="0">
              <a:buNone/>
            </a:pPr>
            <a:endParaRPr lang="en-US"/>
          </a:p>
          <a:p>
            <a:pPr marL="0" indent="0">
              <a:buNone/>
            </a:pPr>
            <a:r>
              <a:rPr lang="en-US" b="1"/>
              <a:t>When it passed: </a:t>
            </a:r>
            <a:r>
              <a:rPr lang="en-US"/>
              <a:t>1994, reauthorized last 2022</a:t>
            </a:r>
          </a:p>
          <a:p>
            <a:pPr marL="0" indent="0">
              <a:buNone/>
            </a:pPr>
            <a:endParaRPr lang="en-US"/>
          </a:p>
          <a:p>
            <a:pPr marL="0" indent="0">
              <a:buNone/>
            </a:pPr>
            <a:r>
              <a:rPr lang="en-US" sz="2200"/>
              <a:t>-NNEDV</a:t>
            </a:r>
          </a:p>
        </p:txBody>
      </p:sp>
    </p:spTree>
    <p:extLst>
      <p:ext uri="{BB962C8B-B14F-4D97-AF65-F5344CB8AC3E}">
        <p14:creationId xmlns:p14="http://schemas.microsoft.com/office/powerpoint/2010/main" val="1681041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CLERY ACT</a:t>
            </a:r>
          </a:p>
        </p:txBody>
      </p:sp>
      <p:sp>
        <p:nvSpPr>
          <p:cNvPr id="2" name="Content Placeholder 1"/>
          <p:cNvSpPr>
            <a:spLocks noGrp="1"/>
          </p:cNvSpPr>
          <p:nvPr>
            <p:ph idx="1"/>
          </p:nvPr>
        </p:nvSpPr>
        <p:spPr>
          <a:xfrm>
            <a:off x="609600" y="1255594"/>
            <a:ext cx="10972800" cy="4688007"/>
          </a:xfrm>
        </p:spPr>
        <p:txBody>
          <a:bodyPr>
            <a:normAutofit fontScale="77500" lnSpcReduction="20000"/>
          </a:bodyPr>
          <a:lstStyle/>
          <a:p>
            <a:pPr marL="0" indent="0">
              <a:buNone/>
            </a:pPr>
            <a:r>
              <a:rPr lang="en-US" b="1"/>
              <a:t>Name of the law: </a:t>
            </a:r>
            <a:r>
              <a:rPr lang="en-US"/>
              <a:t>Jeanne Clery Disclosure of Campus Security Policy and Campus Crime Statistics (Clery) Act</a:t>
            </a:r>
          </a:p>
          <a:p>
            <a:pPr marL="0" indent="0">
              <a:buNone/>
            </a:pPr>
            <a:endParaRPr lang="en-US"/>
          </a:p>
          <a:p>
            <a:pPr marL="0" indent="0">
              <a:buNone/>
            </a:pPr>
            <a:r>
              <a:rPr lang="en-US" b="1"/>
              <a:t>Why it matters: </a:t>
            </a:r>
            <a:r>
              <a:rPr lang="en-US"/>
              <a:t>The </a:t>
            </a:r>
            <a:r>
              <a:rPr lang="en-US" i="1"/>
              <a:t>Clery Act</a:t>
            </a:r>
            <a:r>
              <a:rPr lang="en-US"/>
              <a:t> requires greater transparency and timely warnings from colleges and universities about crimes that are committed on campus, including crimes of sexual violence.</a:t>
            </a:r>
          </a:p>
          <a:p>
            <a:pPr marL="0" indent="0">
              <a:buNone/>
            </a:pPr>
            <a:endParaRPr lang="en-US"/>
          </a:p>
          <a:p>
            <a:pPr marL="0" indent="0">
              <a:buNone/>
            </a:pPr>
            <a:r>
              <a:rPr lang="en-US" b="1"/>
              <a:t>When it passed: </a:t>
            </a:r>
            <a:r>
              <a:rPr lang="en-US"/>
              <a:t>1990; most recently amended by Campus </a:t>
            </a:r>
            <a:r>
              <a:rPr lang="en-US" err="1"/>
              <a:t>SaVE</a:t>
            </a:r>
            <a:r>
              <a:rPr lang="en-US"/>
              <a:t> Act in 2013.</a:t>
            </a:r>
          </a:p>
          <a:p>
            <a:pPr marL="0" indent="0">
              <a:buNone/>
            </a:pPr>
            <a:r>
              <a:rPr lang="en-US"/>
              <a:t>The </a:t>
            </a:r>
            <a:r>
              <a:rPr lang="en-US" i="1"/>
              <a:t>Jeanne Clery Disclosure of Campus Security Policy and Campus Crime Statistics Act</a:t>
            </a:r>
            <a:r>
              <a:rPr lang="en-US"/>
              <a:t>, or the </a:t>
            </a:r>
            <a:r>
              <a:rPr lang="en-US" i="1"/>
              <a:t>Clery Act</a:t>
            </a:r>
            <a:r>
              <a:rPr lang="en-US"/>
              <a:t>, requires public and private colleges and universities to disclose information about certain crimes that occur on or near campus. The Act applies to all colleges and universities that receive any federal funding, including student financial aid.</a:t>
            </a:r>
          </a:p>
          <a:p>
            <a:pPr marL="0" indent="0">
              <a:buNone/>
            </a:pPr>
            <a:endParaRPr lang="en-US"/>
          </a:p>
          <a:p>
            <a:pPr marL="0" indent="0" algn="r">
              <a:buNone/>
            </a:pPr>
            <a:r>
              <a:rPr lang="en-US" sz="2200"/>
              <a:t>RAINN</a:t>
            </a:r>
            <a:endParaRPr lang="en-US" sz="2200">
              <a:hlinkClick r:id="rId3"/>
            </a:endParaRPr>
          </a:p>
          <a:p>
            <a:pPr marL="0" indent="0">
              <a:buNone/>
            </a:pPr>
            <a:endParaRPr lang="en-US"/>
          </a:p>
        </p:txBody>
      </p:sp>
    </p:spTree>
    <p:extLst>
      <p:ext uri="{BB962C8B-B14F-4D97-AF65-F5344CB8AC3E}">
        <p14:creationId xmlns:p14="http://schemas.microsoft.com/office/powerpoint/2010/main" val="27231917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AMENDMENTS TO THE CLERY ACT: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Campus </a:t>
            </a:r>
            <a:r>
              <a:rPr kumimoji="0" lang="en-US" sz="3600" b="1" i="0" u="none" strike="noStrike" kern="1200" cap="none" spc="0" normalizeH="0" baseline="0" noProof="0" dirty="0" err="1">
                <a:ln>
                  <a:noFill/>
                </a:ln>
                <a:solidFill>
                  <a:schemeClr val="tx2"/>
                </a:solidFill>
                <a:effectLst/>
                <a:uLnTx/>
                <a:uFillTx/>
                <a:latin typeface="+mn-lt"/>
                <a:ea typeface="+mn-ea"/>
                <a:cs typeface="+mn-cs"/>
              </a:rPr>
              <a:t>SaVE</a:t>
            </a:r>
            <a:r>
              <a:rPr kumimoji="0" lang="en-US" sz="3600" b="1" i="0" u="none" strike="noStrike" kern="1200" cap="none" spc="0" normalizeH="0" baseline="0" noProof="0" dirty="0">
                <a:ln>
                  <a:noFill/>
                </a:ln>
                <a:solidFill>
                  <a:schemeClr val="tx2"/>
                </a:solidFill>
                <a:effectLst/>
                <a:uLnTx/>
                <a:uFillTx/>
                <a:latin typeface="+mn-lt"/>
                <a:ea typeface="+mn-ea"/>
                <a:cs typeface="+mn-cs"/>
              </a:rPr>
              <a:t> ACT</a:t>
            </a:r>
          </a:p>
        </p:txBody>
      </p:sp>
      <p:sp>
        <p:nvSpPr>
          <p:cNvPr id="2" name="Content Placeholder 1"/>
          <p:cNvSpPr>
            <a:spLocks noGrp="1"/>
          </p:cNvSpPr>
          <p:nvPr>
            <p:ph idx="1"/>
          </p:nvPr>
        </p:nvSpPr>
        <p:spPr/>
        <p:txBody>
          <a:bodyPr>
            <a:normAutofit fontScale="85000" lnSpcReduction="10000"/>
          </a:bodyPr>
          <a:lstStyle/>
          <a:p>
            <a:pPr marL="0" indent="0">
              <a:buNone/>
            </a:pPr>
            <a:r>
              <a:rPr lang="en-US"/>
              <a:t>On October 20, 2014 the Department of Education published the VAWA regulations which imposed expanded obligations on colleges and universities, effective July 1, 2015:</a:t>
            </a:r>
          </a:p>
          <a:p>
            <a:r>
              <a:rPr lang="en-US"/>
              <a:t>Additional crimes of domestic violence, dating violence and stalking are added to the Clery Act</a:t>
            </a:r>
          </a:p>
          <a:p>
            <a:r>
              <a:rPr lang="en-US"/>
              <a:t>Institutions must adopt policy statements regarding sexual assault, domestic violence, dating violence and stalking which must include: educational programs for new students and employees, ongoing prevention programs, reporting procedures, institutional disciplinary procedures</a:t>
            </a:r>
          </a:p>
          <a:p>
            <a:r>
              <a:rPr lang="en-US"/>
              <a:t>Institutions must address how they complete publicly available record-keeping while still maintaining the confidentiality of those who choose to report a violation</a:t>
            </a:r>
          </a:p>
          <a:p>
            <a:r>
              <a:rPr lang="en-US"/>
              <a:t>Updates to reporting obligations</a:t>
            </a:r>
            <a:endParaRPr lang="en-US" i="1"/>
          </a:p>
        </p:txBody>
      </p:sp>
    </p:spTree>
    <p:extLst>
      <p:ext uri="{BB962C8B-B14F-4D97-AF65-F5344CB8AC3E}">
        <p14:creationId xmlns:p14="http://schemas.microsoft.com/office/powerpoint/2010/main" val="3758335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Minn. Stat. 135A.15</a:t>
            </a:r>
          </a:p>
        </p:txBody>
      </p:sp>
      <p:sp>
        <p:nvSpPr>
          <p:cNvPr id="3" name="Content Placeholder 2"/>
          <p:cNvSpPr>
            <a:spLocks noGrp="1"/>
          </p:cNvSpPr>
          <p:nvPr>
            <p:ph idx="1"/>
          </p:nvPr>
        </p:nvSpPr>
        <p:spPr/>
        <p:txBody>
          <a:bodyPr/>
          <a:lstStyle/>
          <a:p>
            <a:r>
              <a:rPr lang="en-US"/>
              <a:t>Requires colleges and universities to have an online reporting system (must accommodate anonymous complaints)</a:t>
            </a:r>
          </a:p>
          <a:p>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p:txBody>
      </p:sp>
    </p:spTree>
    <p:extLst>
      <p:ext uri="{BB962C8B-B14F-4D97-AF65-F5344CB8AC3E}">
        <p14:creationId xmlns:p14="http://schemas.microsoft.com/office/powerpoint/2010/main" val="5404161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 Colleges &amp; Universities</a:t>
            </a:r>
          </a:p>
        </p:txBody>
      </p:sp>
      <p:sp>
        <p:nvSpPr>
          <p:cNvPr id="2" name="Content Placeholder 1"/>
          <p:cNvSpPr>
            <a:spLocks noGrp="1"/>
          </p:cNvSpPr>
          <p:nvPr>
            <p:ph idx="1"/>
          </p:nvPr>
        </p:nvSpPr>
        <p:spPr/>
        <p:txBody>
          <a:bodyPr>
            <a:normAutofit/>
          </a:bodyPr>
          <a:lstStyle/>
          <a:p>
            <a:r>
              <a:rPr lang="en-US"/>
              <a:t>1B.1 – Covers Sexual Harassment and Other Protected Class Harassment and Discrimination</a:t>
            </a:r>
          </a:p>
          <a:p>
            <a:r>
              <a:rPr lang="en-US"/>
              <a:t>1B.1.1 – Includes the procedures for investigating and adjudicating 1B.1 and 1B.3 cases</a:t>
            </a:r>
          </a:p>
          <a:p>
            <a:r>
              <a:rPr lang="en-US"/>
              <a:t>1B.3 – Covers Sexual Violence and other forms of sexual discrimination</a:t>
            </a:r>
          </a:p>
          <a:p>
            <a:r>
              <a:rPr lang="en-US"/>
              <a:t>1B.3.1 – Includes procedures for investigating and adjudicating Title IX sexual harassment cases</a:t>
            </a:r>
          </a:p>
        </p:txBody>
      </p:sp>
    </p:spTree>
    <p:extLst>
      <p:ext uri="{BB962C8B-B14F-4D97-AF65-F5344CB8AC3E}">
        <p14:creationId xmlns:p14="http://schemas.microsoft.com/office/powerpoint/2010/main" val="306197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1B.1 Policy on Equal Opportunity &amp; Nondiscrimination in Employment &amp; Education</a:t>
            </a:r>
          </a:p>
        </p:txBody>
      </p:sp>
      <p:sp>
        <p:nvSpPr>
          <p:cNvPr id="3" name="Content Placeholder 2"/>
          <p:cNvSpPr>
            <a:spLocks noGrp="1"/>
          </p:cNvSpPr>
          <p:nvPr>
            <p:ph idx="1"/>
          </p:nvPr>
        </p:nvSpPr>
        <p:spPr/>
        <p:txBody>
          <a:bodyPr>
            <a:normAutofit/>
          </a:bodyPr>
          <a:lstStyle/>
          <a:p>
            <a:pPr marL="0" indent="0">
              <a:buNone/>
            </a:pPr>
            <a:r>
              <a:rPr lang="en-US"/>
              <a:t>The </a:t>
            </a:r>
            <a:r>
              <a:rPr lang="en-US" b="1" u="sng"/>
              <a:t>1B.1 Policy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Minnesota State’s 1B.3 Policy on Sexual Violence</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b="1" u="sng">
                <a:ea typeface="+mn-lt"/>
                <a:cs typeface="+mn-lt"/>
              </a:rPr>
              <a:t>1B.3 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Forms of Sexual Discrimination</a:t>
            </a:r>
          </a:p>
        </p:txBody>
      </p:sp>
    </p:spTree>
    <p:extLst>
      <p:ext uri="{BB962C8B-B14F-4D97-AF65-F5344CB8AC3E}">
        <p14:creationId xmlns:p14="http://schemas.microsoft.com/office/powerpoint/2010/main" val="3485117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p:txBody>
          <a:bodyPr>
            <a:normAutofit fontScale="92500" lnSpcReduction="20000"/>
          </a:bodyPr>
          <a:lstStyle/>
          <a:p>
            <a:r>
              <a:rPr lang="en-US" sz="3600">
                <a:solidFill>
                  <a:schemeClr val="tx1"/>
                </a:solidFill>
              </a:rPr>
              <a:t>An employee of the college or university conditioning the provision of an aid, benefit, or service of the recipient on an individual’s participation in unwelcome sexual conduct.</a:t>
            </a:r>
          </a:p>
          <a:p>
            <a:r>
              <a:rPr lang="en-US" sz="3600">
                <a:solidFill>
                  <a:schemeClr val="tx1"/>
                </a:solidFill>
              </a:rPr>
              <a:t>Unwelcome conduct determined by a reasonable person to be so severe, pervasive and objectively offensive that it effectively denies a person equal access to the college or university’s education program or activity; or</a:t>
            </a:r>
          </a:p>
          <a:p>
            <a:r>
              <a:rPr lang="en-US" sz="3600">
                <a:solidFill>
                  <a:schemeClr val="tx1"/>
                </a:solidFill>
              </a:rPr>
              <a:t>Sexual assault; dating, intimate partner, and relationship violence; and stalking as defined in Board Policy 1B.3</a:t>
            </a:r>
          </a:p>
          <a:p>
            <a:endParaRPr lang="en-US"/>
          </a:p>
        </p:txBody>
      </p:sp>
    </p:spTree>
    <p:extLst>
      <p:ext uri="{BB962C8B-B14F-4D97-AF65-F5344CB8AC3E}">
        <p14:creationId xmlns:p14="http://schemas.microsoft.com/office/powerpoint/2010/main" val="10165729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b="1"/>
              <a:t>Quid Pro Quo</a:t>
            </a:r>
          </a:p>
          <a:p>
            <a:pPr lvl="1"/>
            <a:r>
              <a:rPr lang="en-US"/>
              <a:t>Can only be carried out by a teacher, administrator, or staff member</a:t>
            </a:r>
          </a:p>
          <a:p>
            <a:pPr marL="457200" lvl="1" indent="0">
              <a:buNone/>
            </a:pPr>
            <a:endParaRPr lang="en-US"/>
          </a:p>
          <a:p>
            <a:r>
              <a:rPr lang="en-US" b="1"/>
              <a:t>Two factors</a:t>
            </a:r>
            <a:r>
              <a:rPr lang="en-US"/>
              <a:t>:</a:t>
            </a:r>
          </a:p>
          <a:p>
            <a:pPr marL="914400" lvl="1" indent="-457200">
              <a:buFont typeface="+mj-lt"/>
              <a:buAutoNum type="arabicPeriod"/>
            </a:pPr>
            <a:r>
              <a:rPr lang="en-US"/>
              <a:t>Unwelcome sexual advances, requests for sexual favors or other verbal or physical conduct of a sexual nature; and</a:t>
            </a:r>
          </a:p>
          <a:p>
            <a:pPr marL="914400" lvl="1" indent="-457200">
              <a:buFont typeface="+mj-lt"/>
              <a:buAutoNum type="arabicPeriod"/>
            </a:pPr>
            <a:r>
              <a:rPr lang="en-US"/>
              <a:t>Submission to, or rejection of, such conduct results in adverse educational or employment action </a:t>
            </a:r>
          </a:p>
          <a:p>
            <a:endParaRPr lang="en-US"/>
          </a:p>
        </p:txBody>
      </p:sp>
    </p:spTree>
    <p:extLst>
      <p:ext uri="{BB962C8B-B14F-4D97-AF65-F5344CB8AC3E}">
        <p14:creationId xmlns:p14="http://schemas.microsoft.com/office/powerpoint/2010/main" val="20744043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Harassment</a:t>
            </a: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Hostile Environment</a:t>
            </a:r>
          </a:p>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Can occur off campus  </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3807412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Relationship/Dating Violence</a:t>
            </a:r>
          </a:p>
        </p:txBody>
      </p:sp>
      <p:sp>
        <p:nvSpPr>
          <p:cNvPr id="2" name="Content Placeholder 1"/>
          <p:cNvSpPr>
            <a:spLocks noGrp="1"/>
          </p:cNvSpPr>
          <p:nvPr>
            <p:ph idx="1"/>
          </p:nvPr>
        </p:nvSpPr>
        <p:spPr/>
        <p:txBody>
          <a:bodyPr/>
          <a:lstStyle/>
          <a:p>
            <a:r>
              <a:rPr lang="en-US" dirty="0"/>
              <a:t>Physical harm or abuse</a:t>
            </a:r>
          </a:p>
          <a:p>
            <a:r>
              <a:rPr lang="en-US" dirty="0"/>
              <a:t>Threats of physical harm or abuse</a:t>
            </a:r>
          </a:p>
        </p:txBody>
      </p:sp>
    </p:spTree>
    <p:extLst>
      <p:ext uri="{BB962C8B-B14F-4D97-AF65-F5344CB8AC3E}">
        <p14:creationId xmlns:p14="http://schemas.microsoft.com/office/powerpoint/2010/main" val="18749451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Retaliation</a:t>
            </a:r>
          </a:p>
        </p:txBody>
      </p:sp>
      <p:sp>
        <p:nvSpPr>
          <p:cNvPr id="2" name="Content Placeholder 1"/>
          <p:cNvSpPr>
            <a:spLocks noGrp="1"/>
          </p:cNvSpPr>
          <p:nvPr>
            <p:ph idx="1"/>
          </p:nvPr>
        </p:nvSpPr>
        <p:spPr/>
        <p:txBody>
          <a:bodyPr/>
          <a:lstStyle/>
          <a:p>
            <a:r>
              <a:rPr lang="en-US"/>
              <a:t>Occurs when an adverse educational action is taken against a person because of the person's participation in a complaint or investigation of discrimination or sexual misconduct </a:t>
            </a:r>
          </a:p>
          <a:p>
            <a:endParaRPr lang="en-US"/>
          </a:p>
        </p:txBody>
      </p:sp>
    </p:spTree>
    <p:extLst>
      <p:ext uri="{BB962C8B-B14F-4D97-AF65-F5344CB8AC3E}">
        <p14:creationId xmlns:p14="http://schemas.microsoft.com/office/powerpoint/2010/main" val="136802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November 16, 2018 US Department Of Education (DOE) Notice of Proposed Rule-making.</a:t>
            </a:r>
            <a:endParaRPr lang="en-US" dirty="0">
              <a:solidFill>
                <a:srgbClr val="002060"/>
              </a:solidFill>
              <a:cs typeface="Calibri"/>
            </a:endParaRPr>
          </a:p>
          <a:p>
            <a:r>
              <a:rPr lang="en-US" dirty="0">
                <a:solidFill>
                  <a:srgbClr val="002060"/>
                </a:solidFill>
              </a:rPr>
              <a:t>Final Rule published on May 6, 2020 -- effective on August 14, 2020.</a:t>
            </a:r>
            <a:endParaRPr lang="en-US" dirty="0">
              <a:solidFill>
                <a:srgbClr val="002060"/>
              </a:solidFill>
              <a:cs typeface="Calibri"/>
            </a:endParaRPr>
          </a:p>
          <a:p>
            <a:r>
              <a:rPr lang="en-US" dirty="0">
                <a:solidFill>
                  <a:srgbClr val="002060"/>
                </a:solidFill>
              </a:rPr>
              <a:t>Revised System Procedure 1B.3.1 finalized on August 14, 2020.</a:t>
            </a:r>
            <a:endParaRPr lang="en-US" dirty="0">
              <a:solidFill>
                <a:srgbClr val="002060"/>
              </a:solidFill>
              <a:cs typeface="Calibri"/>
            </a:endParaRPr>
          </a:p>
          <a:p>
            <a:r>
              <a:rPr lang="en-US" dirty="0">
                <a:solidFill>
                  <a:srgbClr val="002060"/>
                </a:solidFill>
                <a:cs typeface="Calibri"/>
              </a:rPr>
              <a:t>Biden administration releases proposed new regulations on June 23, 2022.</a:t>
            </a:r>
            <a:endParaRPr lang="en-US" dirty="0">
              <a:solidFill>
                <a:srgbClr val="002060"/>
              </a:solidFill>
            </a:endParaRPr>
          </a:p>
          <a:p>
            <a:r>
              <a:rPr lang="en-US" dirty="0">
                <a:solidFill>
                  <a:srgbClr val="002060"/>
                </a:solidFill>
                <a:cs typeface="Calibri"/>
              </a:rPr>
              <a:t>Comment period closed on September 12, 2022 (approximately 240,000 comments). </a:t>
            </a:r>
          </a:p>
          <a:p>
            <a:endParaRPr lang="en-US" dirty="0">
              <a:solidFill>
                <a:srgbClr val="002060"/>
              </a:solidFill>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Know the Policies</a:t>
            </a:r>
          </a:p>
        </p:txBody>
      </p:sp>
      <p:sp>
        <p:nvSpPr>
          <p:cNvPr id="2" name="Content Placeholder 1"/>
          <p:cNvSpPr>
            <a:spLocks noGrp="1"/>
          </p:cNvSpPr>
          <p:nvPr>
            <p:ph idx="1"/>
          </p:nvPr>
        </p:nvSpPr>
        <p:spPr/>
        <p:txBody>
          <a:bodyPr>
            <a:normAutofit fontScale="92500" lnSpcReduction="10000"/>
          </a:bodyPr>
          <a:lstStyle/>
          <a:p>
            <a:pPr marL="0" indent="0">
              <a:buNone/>
            </a:pPr>
            <a:r>
              <a:rPr lang="en-US"/>
              <a:t>Why is this important to an investigation?</a:t>
            </a:r>
          </a:p>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a:p>
            <a:pPr marL="0" indent="0">
              <a:buNone/>
            </a:pPr>
            <a:endParaRPr lang="en-US"/>
          </a:p>
          <a:p>
            <a:pPr marL="0" indent="0">
              <a:buNone/>
            </a:pPr>
            <a:endParaRPr lang="en-US"/>
          </a:p>
          <a:p>
            <a:endParaRPr lang="en-US"/>
          </a:p>
        </p:txBody>
      </p:sp>
    </p:spTree>
    <p:extLst>
      <p:ext uri="{BB962C8B-B14F-4D97-AF65-F5344CB8AC3E}">
        <p14:creationId xmlns:p14="http://schemas.microsoft.com/office/powerpoint/2010/main" val="37838746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women</a:t>
            </a:r>
          </a:p>
        </p:txBody>
      </p:sp>
      <p:pic>
        <p:nvPicPr>
          <p:cNvPr id="2" name="Picture 1" descr="From the Rape, Abuse, and Incest National Network: a statistic that indicates one in six women. There are six women icons across the middle with one that is green. Below there is a caption: one out of every six American women has been the victim of an attempted or completed rape in her lifetime. This equates to 14.8 percent and 2.8 percent attempted.">
            <a:extLst>
              <a:ext uri="{FF2B5EF4-FFF2-40B4-BE49-F238E27FC236}">
                <a16:creationId xmlns:a16="http://schemas.microsoft.com/office/drawing/2014/main" id="{8CFB8E0A-A20D-42EB-9E8A-F83573CC94F4}"/>
              </a:ext>
            </a:extLst>
          </p:cNvPr>
          <p:cNvPicPr>
            <a:picLocks noChangeAspect="1"/>
          </p:cNvPicPr>
          <p:nvPr/>
        </p:nvPicPr>
        <p:blipFill>
          <a:blip r:embed="rId3"/>
          <a:stretch>
            <a:fillRect/>
          </a:stretch>
        </p:blipFill>
        <p:spPr>
          <a:xfrm>
            <a:off x="3199772" y="1472797"/>
            <a:ext cx="5716257" cy="3912407"/>
          </a:xfrm>
          <a:prstGeom prst="rect">
            <a:avLst/>
          </a:prstGeom>
        </p:spPr>
      </p:pic>
    </p:spTree>
    <p:extLst>
      <p:ext uri="{BB962C8B-B14F-4D97-AF65-F5344CB8AC3E}">
        <p14:creationId xmlns:p14="http://schemas.microsoft.com/office/powerpoint/2010/main" val="15748065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college-age</a:t>
            </a:r>
            <a:r>
              <a:rPr kumimoji="0" lang="en-US" sz="3600" b="1" i="0" u="none" strike="noStrike" kern="1200" cap="none" spc="0" normalizeH="0" noProof="0" dirty="0">
                <a:ln>
                  <a:noFill/>
                </a:ln>
                <a:solidFill>
                  <a:schemeClr val="tx2"/>
                </a:solidFill>
                <a:effectLst/>
                <a:uLnTx/>
                <a:uFillTx/>
                <a:latin typeface="+mn-lt"/>
                <a:ea typeface="+mn-ea"/>
                <a:cs typeface="+mn-cs"/>
              </a:rPr>
              <a:t> women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pic>
        <p:nvPicPr>
          <p:cNvPr id="6146" name="Picture 2" descr="Statistic showing that women 18-24 who are not in college are at the highest risk for sexual assault, when compared to all women, and to women ages 18 to 24 who are in colle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1468315"/>
            <a:ext cx="5486400" cy="4875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9577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college men</a:t>
            </a:r>
          </a:p>
        </p:txBody>
      </p:sp>
      <p:pic>
        <p:nvPicPr>
          <p:cNvPr id="2" name="Picture 1" descr="Male college students at risk: males ages 18 to 24 who are college students are approximately 5 times more likely than non-students of the same age to be a victim of rape or sexual assault.">
            <a:extLst>
              <a:ext uri="{FF2B5EF4-FFF2-40B4-BE49-F238E27FC236}">
                <a16:creationId xmlns:a16="http://schemas.microsoft.com/office/drawing/2014/main" id="{ED583625-F6EC-45BE-969D-96333228D23F}"/>
              </a:ext>
            </a:extLst>
          </p:cNvPr>
          <p:cNvPicPr>
            <a:picLocks noChangeAspect="1"/>
          </p:cNvPicPr>
          <p:nvPr/>
        </p:nvPicPr>
        <p:blipFill>
          <a:blip r:embed="rId3"/>
          <a:stretch>
            <a:fillRect/>
          </a:stretch>
        </p:blipFill>
        <p:spPr>
          <a:xfrm>
            <a:off x="2743200" y="1415144"/>
            <a:ext cx="6019800" cy="4591372"/>
          </a:xfrm>
          <a:prstGeom prst="rect">
            <a:avLst/>
          </a:prstGeom>
        </p:spPr>
      </p:pic>
    </p:spTree>
    <p:extLst>
      <p:ext uri="{BB962C8B-B14F-4D97-AF65-F5344CB8AC3E}">
        <p14:creationId xmlns:p14="http://schemas.microsoft.com/office/powerpoint/2010/main" val="2282641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students</a:t>
            </a:r>
          </a:p>
        </p:txBody>
      </p:sp>
      <p:sp>
        <p:nvSpPr>
          <p:cNvPr id="2" name="Content Placeholder 1"/>
          <p:cNvSpPr>
            <a:spLocks noGrp="1"/>
          </p:cNvSpPr>
          <p:nvPr>
            <p:ph idx="1"/>
          </p:nvPr>
        </p:nvSpPr>
        <p:spPr/>
        <p:txBody>
          <a:bodyPr>
            <a:normAutofit fontScale="85000" lnSpcReduction="10000"/>
          </a:bodyPr>
          <a:lstStyle/>
          <a:p>
            <a:pPr fontAlgn="base"/>
            <a:r>
              <a:rPr lang="en-US"/>
              <a:t>13% of all students experience rape or sexual assault through physical force, violence, or incapacitation (among all graduate and undergraduate students).</a:t>
            </a:r>
          </a:p>
          <a:p>
            <a:pPr fontAlgn="base"/>
            <a:r>
              <a:rPr lang="en-US"/>
              <a:t>21% of transgender, genderqueer, nonconforming (TGQN) college students have been sexually assaulted, compared to 18% of non-TGQN females, and 4% of non-TGQN males.</a:t>
            </a:r>
          </a:p>
          <a:p>
            <a:pPr fontAlgn="base"/>
            <a:r>
              <a:rPr lang="en-US"/>
              <a:t>Among graduate and professional students, 9.7% of females and 2.5% of males experience rape or sexual assault through physical force, violence, or incapacitation.</a:t>
            </a:r>
          </a:p>
          <a:p>
            <a:pPr fontAlgn="base"/>
            <a:r>
              <a:rPr lang="en-US"/>
              <a:t>Among undergraduate students, 26.4% of females and 6.8% of males experience rape or sexual assault through physical force, violence, or incapacitation.</a:t>
            </a:r>
          </a:p>
          <a:p>
            <a:pPr fontAlgn="base"/>
            <a:r>
              <a:rPr lang="en-US"/>
              <a:t>5.8% of students have experienced stalking since entering college.</a:t>
            </a:r>
          </a:p>
          <a:p>
            <a:pPr marL="0" indent="0">
              <a:buNone/>
            </a:pPr>
            <a:r>
              <a:rPr lang="en-US" sz="2300"/>
              <a:t>RAINN</a:t>
            </a:r>
          </a:p>
        </p:txBody>
      </p:sp>
    </p:spTree>
    <p:extLst>
      <p:ext uri="{BB962C8B-B14F-4D97-AF65-F5344CB8AC3E}">
        <p14:creationId xmlns:p14="http://schemas.microsoft.com/office/powerpoint/2010/main" val="3262406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THE ISSUE OF SEXUAL ASSAULT CONT.</a:t>
            </a:r>
          </a:p>
        </p:txBody>
      </p:sp>
      <p:sp>
        <p:nvSpPr>
          <p:cNvPr id="2" name="Content Placeholder 1"/>
          <p:cNvSpPr>
            <a:spLocks noGrp="1"/>
          </p:cNvSpPr>
          <p:nvPr>
            <p:ph idx="1"/>
          </p:nvPr>
        </p:nvSpPr>
        <p:spPr/>
        <p:txBody>
          <a:bodyPr>
            <a:normAutofit fontScale="85000" lnSpcReduction="20000"/>
          </a:bodyPr>
          <a:lstStyle/>
          <a:p>
            <a:r>
              <a:rPr lang="en-US"/>
              <a:t>More than 50% of college sexual assaults occur in either August, September, October, or November. </a:t>
            </a:r>
          </a:p>
          <a:p>
            <a:r>
              <a:rPr lang="en-US"/>
              <a:t>Freshmen and sophomores are at greater risk than upperclassmen (“red zone” during their first few months of their first and second semesters in college)</a:t>
            </a:r>
          </a:p>
          <a:p>
            <a:r>
              <a:rPr lang="en-US"/>
              <a:t>60% of sexual assaults of college students occurred on campus</a:t>
            </a:r>
          </a:p>
          <a:p>
            <a:r>
              <a:rPr lang="en-US"/>
              <a:t>10.3% took place in a fraternity</a:t>
            </a:r>
          </a:p>
          <a:p>
            <a:r>
              <a:rPr lang="en-US"/>
              <a:t>70% of females assaulted on campus knew their attacker</a:t>
            </a:r>
          </a:p>
          <a:p>
            <a:r>
              <a:rPr lang="en-US"/>
              <a:t>Students with disabilities experience assault 50% more frequently than students without disabilities</a:t>
            </a:r>
          </a:p>
          <a:p>
            <a:r>
              <a:rPr lang="en-US"/>
              <a:t>Sexual assault victim/survivors are more likely to suffer from depression and/or post-traumatic stress disorder, abuse alcohol and drugs, and/or contemplate suicide</a:t>
            </a:r>
          </a:p>
          <a:p>
            <a:pPr marL="0" indent="0">
              <a:buNone/>
            </a:pPr>
            <a:r>
              <a:rPr lang="en-US" sz="2100"/>
              <a:t>RAINN</a:t>
            </a:r>
          </a:p>
        </p:txBody>
      </p:sp>
    </p:spTree>
    <p:extLst>
      <p:ext uri="{BB962C8B-B14F-4D97-AF65-F5344CB8AC3E}">
        <p14:creationId xmlns:p14="http://schemas.microsoft.com/office/powerpoint/2010/main" val="18932492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REPORTING SEXUAL VIOLENCE</a:t>
            </a:r>
          </a:p>
        </p:txBody>
      </p:sp>
      <p:pic>
        <p:nvPicPr>
          <p:cNvPr id="7170" name="Picture 2" descr="Infographic explaining reasons victims cited for not reporting a sexual assault or rape to police. For students who don't report, 26% believed it was a personal matter, 20% had fear of reprisal, 12% believed it was not important enough to report, 10% did not want the perpetrator to get in trouble, 9% believed police would not or could not help, 4% reported but not to police, and 31% cited other reasons. For non-students who didn't report, 23% believed it was a personal matter, 20% feared reprisal, 19% thought it was not important enough to report, 14% didn't want the perpetrator to get in trouble, 10% believed the police would not or could not help, 5% reported but not to police, and 35% cited other reasons. "/>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52801" y="1052496"/>
            <a:ext cx="5181599" cy="5195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81974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dirty="0"/>
          </a:p>
          <a:p>
            <a:pPr marL="0" indent="0" algn="ctr">
              <a:buNone/>
            </a:pPr>
            <a:r>
              <a:rPr lang="en-US" dirty="0"/>
              <a:t>Title IX requires a college or university to conduct a “prompt, thorough and impartial inquiry.” </a:t>
            </a:r>
          </a:p>
          <a:p>
            <a:pPr marL="0" indent="0" algn="ctr">
              <a:buNone/>
            </a:pPr>
            <a:endParaRPr lang="en-US" dirty="0"/>
          </a:p>
          <a:p>
            <a:pPr marL="0" indent="0" algn="ctr">
              <a:buNone/>
            </a:pPr>
            <a:r>
              <a:rPr lang="en-US" dirty="0"/>
              <a:t>Bias is defined as “to feel or show inclination or prejudice for or against someone or something.”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791994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dirty="0">
                <a:solidFill>
                  <a:srgbClr val="002060"/>
                </a:solidFill>
              </a:rPr>
              <a:t>Old 1B.3.1 Procedure </a:t>
            </a:r>
          </a:p>
          <a:p>
            <a:pPr lvl="1">
              <a:buFont typeface="Wingdings" panose="05000000000000000000" pitchFamily="2" charset="2"/>
              <a:buChar char="§"/>
            </a:pPr>
            <a:r>
              <a:rPr lang="en-US" dirty="0">
                <a:solidFill>
                  <a:srgbClr val="002060"/>
                </a:solidFill>
              </a:rPr>
              <a:t>Complaint, Investigation, Decision-maker, internal appeal, Ch. 14 if serious student sanction.</a:t>
            </a:r>
          </a:p>
          <a:p>
            <a:r>
              <a:rPr lang="en-US" dirty="0">
                <a:solidFill>
                  <a:srgbClr val="002060"/>
                </a:solidFill>
              </a:rPr>
              <a:t>New 1B.3.1 Procedure</a:t>
            </a:r>
          </a:p>
          <a:p>
            <a:pPr lvl="1"/>
            <a:r>
              <a:rPr lang="en-US" dirty="0">
                <a:solidFill>
                  <a:srgbClr val="002060"/>
                </a:solidFill>
              </a:rPr>
              <a:t>Formal Complaint, Investigation (with enhanced requirements), Ch. 14 hearing, Decision-maker, internal appeal. </a:t>
            </a:r>
          </a:p>
          <a:p>
            <a:r>
              <a:rPr lang="en-US" dirty="0">
                <a:solidFill>
                  <a:srgbClr val="002060"/>
                </a:solidFill>
              </a:rPr>
              <a:t>Also consider Policy 1B.1 and student conduct processes for non-Title IX sexual harassment and jurisdiction. </a:t>
            </a:r>
          </a:p>
          <a:p>
            <a:r>
              <a:rPr lang="en-US" dirty="0">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Dermyden,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What other role might bias play in an Investigation?</a:t>
            </a:r>
          </a:p>
        </p:txBody>
      </p:sp>
      <p:sp>
        <p:nvSpPr>
          <p:cNvPr id="3" name="Content Placeholder 2"/>
          <p:cNvSpPr>
            <a:spLocks noGrp="1"/>
          </p:cNvSpPr>
          <p:nvPr>
            <p:ph idx="1"/>
          </p:nvPr>
        </p:nvSpPr>
        <p:spPr/>
        <p:txBody>
          <a:bodyPr>
            <a:normAutofit fontScale="77500" lnSpcReduction="20000"/>
          </a:bodyPr>
          <a:lstStyle/>
          <a:p>
            <a:r>
              <a:rPr lang="en-US"/>
              <a:t>Priming – Your pre-investigation or mid-investigation thoughts about the case</a:t>
            </a:r>
          </a:p>
          <a:p>
            <a:pPr lvl="1"/>
            <a:r>
              <a:rPr lang="en-US"/>
              <a:t>“This is a really bad case.”</a:t>
            </a:r>
          </a:p>
          <a:p>
            <a:pPr lvl="1"/>
            <a:r>
              <a:rPr lang="en-US"/>
              <a:t>“This person has complained three times before.”</a:t>
            </a:r>
          </a:p>
          <a:p>
            <a:pPr lvl="1"/>
            <a:r>
              <a:rPr lang="en-US"/>
              <a:t>“This is low level.”</a:t>
            </a:r>
          </a:p>
          <a:p>
            <a:r>
              <a:rPr lang="en-US"/>
              <a:t>Phrasing – The way you ask a question can influence the answer – The misinformation effect</a:t>
            </a:r>
          </a:p>
          <a:p>
            <a:pPr lvl="1"/>
            <a:r>
              <a:rPr lang="en-US"/>
              <a:t>Do you get headaches frequently, and if so, how often? 2.2/week</a:t>
            </a:r>
          </a:p>
          <a:p>
            <a:pPr lvl="1"/>
            <a:r>
              <a:rPr lang="en-US"/>
              <a:t>Do you get headaches occasionally, and if so, how often? 0.7/week</a:t>
            </a:r>
          </a:p>
          <a:p>
            <a:pPr lvl="1"/>
            <a:r>
              <a:rPr lang="en-US"/>
              <a:t>How long was the movie? 130 minutes</a:t>
            </a:r>
          </a:p>
          <a:p>
            <a:pPr lvl="1"/>
            <a:r>
              <a:rPr lang="en-US"/>
              <a:t>How short was the movie? 100 minutes</a:t>
            </a:r>
          </a:p>
          <a:p>
            <a:pPr marL="1828800" lvl="4" indent="0">
              <a:buNone/>
            </a:pPr>
            <a:r>
              <a:rPr lang="en-US"/>
              <a:t>	</a:t>
            </a:r>
          </a:p>
          <a:p>
            <a:pPr marL="1828800" lvl="4" indent="0">
              <a:buNone/>
            </a:pPr>
            <a:r>
              <a:rPr lang="en-US"/>
              <a:t>	Headaches: Elizabeth Loftus (1975); Movie: Richard Harris (1973)</a:t>
            </a:r>
          </a:p>
          <a:p>
            <a:pPr lvl="1"/>
            <a:endParaRPr lang="en-US"/>
          </a:p>
        </p:txBody>
      </p:sp>
    </p:spTree>
    <p:extLst>
      <p:ext uri="{BB962C8B-B14F-4D97-AF65-F5344CB8AC3E}">
        <p14:creationId xmlns:p14="http://schemas.microsoft.com/office/powerpoint/2010/main" val="20912560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dirty="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dirty="0">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dirty="0">
                <a:solidFill>
                  <a:srgbClr val="0D0D0D"/>
                </a:solidFill>
                <a:effectLst>
                  <a:outerShdw blurRad="38100" dist="38100" dir="2700000" algn="tl">
                    <a:srgbClr val="FFFFFF"/>
                  </a:outerShdw>
                </a:effectLst>
                <a:latin typeface="Calibri" pitchFamily="34" charset="0"/>
              </a:rPr>
              <a:t>The victim/survivor wanted it</a:t>
            </a:r>
          </a:p>
          <a:p>
            <a:pPr lvl="1"/>
            <a:r>
              <a:rPr lang="en-US" dirty="0">
                <a:solidFill>
                  <a:srgbClr val="0D0D0D"/>
                </a:solidFill>
                <a:effectLst>
                  <a:outerShdw blurRad="38100" dist="38100" dir="2700000" algn="tl">
                    <a:srgbClr val="FFFFFF"/>
                  </a:outerShdw>
                </a:effectLst>
                <a:latin typeface="Calibri" pitchFamily="34" charset="0"/>
              </a:rPr>
              <a:t>The person causing the harm didn't</a:t>
            </a:r>
            <a:r>
              <a:rPr lang="en-US" altLang="ja-JP" dirty="0">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dirty="0">
                <a:solidFill>
                  <a:srgbClr val="0D0D0D"/>
                </a:solidFill>
                <a:effectLst>
                  <a:outerShdw blurRad="38100" dist="38100" dir="2700000" algn="tl">
                    <a:srgbClr val="FFFFFF"/>
                  </a:outerShdw>
                </a:effectLst>
                <a:latin typeface="Calibri" pitchFamily="34" charset="0"/>
              </a:rPr>
              <a:t>Clothing</a:t>
            </a:r>
          </a:p>
          <a:p>
            <a:pPr lvl="1"/>
            <a:r>
              <a:rPr lang="en-US" dirty="0">
                <a:solidFill>
                  <a:srgbClr val="0D0D0D"/>
                </a:solidFill>
                <a:effectLst>
                  <a:outerShdw blurRad="38100" dist="38100" dir="2700000" algn="tl">
                    <a:srgbClr val="FFFFFF"/>
                  </a:outerShdw>
                </a:effectLst>
                <a:latin typeface="Calibri" pitchFamily="34" charset="0"/>
              </a:rPr>
              <a:t>Alcohol</a:t>
            </a:r>
          </a:p>
        </p:txBody>
      </p:sp>
    </p:spTree>
    <p:extLst>
      <p:ext uri="{BB962C8B-B14F-4D97-AF65-F5344CB8AC3E}">
        <p14:creationId xmlns:p14="http://schemas.microsoft.com/office/powerpoint/2010/main" val="25848056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Counterintuitive Behavior of Rape Victims</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dirty="0">
                <a:solidFill>
                  <a:srgbClr val="0D0D0D"/>
                </a:solidFill>
                <a:effectLst>
                  <a:outerShdw blurRad="38100" dist="38100" dir="2700000" algn="tl">
                    <a:srgbClr val="FFFFFF"/>
                  </a:outerShdw>
                </a:effectLst>
                <a:latin typeface="Calibri" pitchFamily="34" charset="0"/>
              </a:rPr>
              <a:t>Delay in reporting</a:t>
            </a:r>
          </a:p>
          <a:p>
            <a:pPr eaLnBrk="1" hangingPunct="1"/>
            <a:r>
              <a:rPr lang="en-US" dirty="0">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dirty="0">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dirty="0">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dirty="0">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dirty="0">
                <a:solidFill>
                  <a:srgbClr val="0D0D0D"/>
                </a:solidFill>
                <a:effectLst>
                  <a:outerShdw blurRad="38100" dist="38100" dir="2700000" algn="tl">
                    <a:srgbClr val="FFFFFF"/>
                  </a:outerShdw>
                </a:effectLst>
                <a:latin typeface="Calibri" pitchFamily="34" charset="0"/>
              </a:rPr>
              <a:t>Resumption of normal routine</a:t>
            </a:r>
          </a:p>
          <a:p>
            <a:pPr lvl="1" eaLnBrk="1" hangingPunct="1"/>
            <a:r>
              <a:rPr lang="en-US" dirty="0">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p:txBody>
      </p:sp>
    </p:spTree>
    <p:extLst>
      <p:ext uri="{BB962C8B-B14F-4D97-AF65-F5344CB8AC3E}">
        <p14:creationId xmlns:p14="http://schemas.microsoft.com/office/powerpoint/2010/main" val="32053287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dirty="0">
                <a:ea typeface="ＭＳ Ｐゴシック" panose="020B0600070205080204" pitchFamily="34" charset="-128"/>
              </a:rPr>
              <a:t>The norm when the person causing the harm was not a stranger</a:t>
            </a:r>
          </a:p>
          <a:p>
            <a:r>
              <a:rPr lang="en-US" altLang="en-US" dirty="0">
                <a:ea typeface="ＭＳ Ｐゴシック" panose="020B0600070205080204" pitchFamily="34" charset="-128"/>
              </a:rPr>
              <a:t>Many victim/survivors are able to report only after they receive the necessary support to do so</a:t>
            </a:r>
          </a:p>
          <a:p>
            <a:r>
              <a:rPr lang="en-US" altLang="en-US" dirty="0">
                <a:ea typeface="ＭＳ Ｐゴシック" panose="020B0600070205080204" pitchFamily="34" charset="-128"/>
              </a:rPr>
              <a:t>Why do they wait? For many of the same reasons they later recant</a:t>
            </a:r>
          </a:p>
          <a:p>
            <a:pPr lvl="1"/>
            <a:r>
              <a:rPr lang="en-US" altLang="en-US" sz="2800" dirty="0">
                <a:ea typeface="ＭＳ Ｐゴシック" panose="020B0600070205080204" pitchFamily="34" charset="-128"/>
              </a:rPr>
              <a:t>They fear repercussions</a:t>
            </a:r>
          </a:p>
          <a:p>
            <a:pPr lvl="1"/>
            <a:r>
              <a:rPr lang="en-US" altLang="en-US" sz="2800" dirty="0">
                <a:ea typeface="ＭＳ Ｐゴシック" panose="020B0600070205080204" pitchFamily="34" charset="-128"/>
              </a:rPr>
              <a:t>They are pressured by others not to report</a:t>
            </a:r>
          </a:p>
          <a:p>
            <a:pPr lvl="1"/>
            <a:r>
              <a:rPr lang="en-US" altLang="en-US" sz="2800" dirty="0">
                <a:ea typeface="ＭＳ Ｐゴシック" panose="020B0600070205080204" pitchFamily="34" charset="-128"/>
              </a:rPr>
              <a:t>They feel shame, embarrassment</a:t>
            </a:r>
          </a:p>
          <a:p>
            <a:pPr lvl="1"/>
            <a:r>
              <a:rPr lang="en-US" altLang="en-US" sz="2800" dirty="0">
                <a:ea typeface="ＭＳ Ｐゴシック" panose="020B0600070205080204" pitchFamily="34" charset="-128"/>
              </a:rPr>
              <a:t>They are afraid of the person who caused the harm</a:t>
            </a:r>
          </a:p>
          <a:p>
            <a:pPr lvl="1"/>
            <a:r>
              <a:rPr lang="en-US" altLang="en-US" sz="2800" dirty="0">
                <a:ea typeface="ＭＳ Ｐゴシック" panose="020B0600070205080204" pitchFamily="34" charset="-128"/>
              </a:rPr>
              <a:t>They are afraid of not being believed</a:t>
            </a:r>
          </a:p>
          <a:p>
            <a:pPr lvl="1"/>
            <a:r>
              <a:rPr lang="en-US" altLang="en-US" sz="2800" dirty="0">
                <a:ea typeface="ＭＳ Ｐゴシック" panose="020B0600070205080204" pitchFamily="34" charset="-128"/>
              </a:rPr>
              <a:t>Fear that nothing will be done about it</a:t>
            </a:r>
          </a:p>
        </p:txBody>
      </p:sp>
    </p:spTree>
    <p:extLst>
      <p:ext uri="{BB962C8B-B14F-4D97-AF65-F5344CB8AC3E}">
        <p14:creationId xmlns:p14="http://schemas.microsoft.com/office/powerpoint/2010/main" val="29825868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Pre-Investigation planning</a:t>
            </a:r>
          </a:p>
        </p:txBody>
      </p:sp>
    </p:spTree>
    <p:extLst>
      <p:ext uri="{BB962C8B-B14F-4D97-AF65-F5344CB8AC3E}">
        <p14:creationId xmlns:p14="http://schemas.microsoft.com/office/powerpoint/2010/main" val="13000397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520CC7-6C9C-74C8-677D-7C76EECA426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Pre-Investigation Steps</a:t>
            </a:r>
          </a:p>
        </p:txBody>
      </p:sp>
      <p:sp>
        <p:nvSpPr>
          <p:cNvPr id="2" name="Content Placeholder 1">
            <a:extLst>
              <a:ext uri="{FF2B5EF4-FFF2-40B4-BE49-F238E27FC236}">
                <a16:creationId xmlns:a16="http://schemas.microsoft.com/office/drawing/2014/main" id="{445CCFF8-3E95-09BF-A2E4-3A6A71B27CB7}"/>
              </a:ext>
            </a:extLst>
          </p:cNvPr>
          <p:cNvSpPr>
            <a:spLocks noGrp="1"/>
          </p:cNvSpPr>
          <p:nvPr>
            <p:ph idx="1"/>
          </p:nvPr>
        </p:nvSpPr>
        <p:spPr/>
        <p:txBody>
          <a:bodyPr>
            <a:normAutofit lnSpcReduction="10000"/>
          </a:bodyPr>
          <a:lstStyle/>
          <a:p>
            <a:pPr marL="457200" lvl="0" indent="-393700" algn="l" rtl="0">
              <a:lnSpc>
                <a:spcPct val="100000"/>
              </a:lnSpc>
              <a:spcBef>
                <a:spcPts val="1000"/>
              </a:spcBef>
              <a:spcAft>
                <a:spcPts val="0"/>
              </a:spcAft>
              <a:buClr>
                <a:srgbClr val="002060"/>
              </a:buClr>
              <a:buSzPts val="2600"/>
              <a:buChar char="●"/>
            </a:pPr>
            <a:r>
              <a:rPr lang="en-US" sz="2800">
                <a:solidFill>
                  <a:srgbClr val="002060"/>
                </a:solidFill>
              </a:rPr>
              <a:t>Review the report/complaint to determine potential process for investigation and/or resolution</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highlight>
                  <a:schemeClr val="lt1"/>
                </a:highlight>
              </a:rPr>
              <a:t>Ensure appropriate individuals are informed </a:t>
            </a:r>
            <a:r>
              <a:rPr lang="en-US">
                <a:solidFill>
                  <a:srgbClr val="002060"/>
                </a:solidFill>
                <a:highlight>
                  <a:schemeClr val="lt1"/>
                </a:highlight>
              </a:rPr>
              <a:t>and proper documentation of report/complaint (g</a:t>
            </a:r>
            <a:r>
              <a:rPr lang="en-US" sz="2800">
                <a:solidFill>
                  <a:srgbClr val="002060"/>
                </a:solidFill>
                <a:highlight>
                  <a:schemeClr val="lt1"/>
                </a:highlight>
              </a:rPr>
              <a:t>atekeeping)</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Ensure notice given to complainant of options and rights</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Determine if there are any immediate needs and/or safety concerns that need to be addressed</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Conduct intake with the complainant</a:t>
            </a:r>
          </a:p>
          <a:p>
            <a:pPr marL="457200" lvl="0" indent="-393700" algn="l" rtl="0">
              <a:lnSpc>
                <a:spcPct val="100000"/>
              </a:lnSpc>
              <a:spcBef>
                <a:spcPts val="0"/>
              </a:spcBef>
              <a:spcAft>
                <a:spcPts val="0"/>
              </a:spcAft>
              <a:buClr>
                <a:srgbClr val="002060"/>
              </a:buClr>
              <a:buSzPts val="2600"/>
              <a:buChar char="●"/>
            </a:pPr>
            <a:r>
              <a:rPr lang="en-US" sz="2800">
                <a:solidFill>
                  <a:srgbClr val="002060"/>
                </a:solidFill>
              </a:rPr>
              <a:t>Assess for supportive and interim measures</a:t>
            </a:r>
          </a:p>
          <a:p>
            <a:pPr marL="457200" lvl="0" indent="-393700" algn="l" rtl="0">
              <a:lnSpc>
                <a:spcPct val="100000"/>
              </a:lnSpc>
              <a:spcBef>
                <a:spcPts val="0"/>
              </a:spcBef>
              <a:spcAft>
                <a:spcPts val="0"/>
              </a:spcAft>
              <a:buClr>
                <a:srgbClr val="002060"/>
              </a:buClr>
              <a:buSzPts val="2600"/>
              <a:buChar char="●"/>
            </a:pPr>
            <a:r>
              <a:rPr lang="en-US">
                <a:solidFill>
                  <a:srgbClr val="002060"/>
                </a:solidFill>
              </a:rPr>
              <a:t>Begin to d</a:t>
            </a:r>
            <a:r>
              <a:rPr lang="en-US" sz="2800">
                <a:solidFill>
                  <a:srgbClr val="002060"/>
                </a:solidFill>
              </a:rPr>
              <a:t>evelop your investigation strategy</a:t>
            </a:r>
          </a:p>
        </p:txBody>
      </p:sp>
    </p:spTree>
    <p:extLst>
      <p:ext uri="{BB962C8B-B14F-4D97-AF65-F5344CB8AC3E}">
        <p14:creationId xmlns:p14="http://schemas.microsoft.com/office/powerpoint/2010/main" val="1159701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Three Quick Deliverables (or To Do’s)</a:t>
            </a:r>
          </a:p>
        </p:txBody>
      </p:sp>
      <p:sp>
        <p:nvSpPr>
          <p:cNvPr id="2" name="Content Placeholder 1"/>
          <p:cNvSpPr>
            <a:spLocks noGrp="1"/>
          </p:cNvSpPr>
          <p:nvPr>
            <p:ph idx="1"/>
          </p:nvPr>
        </p:nvSpPr>
        <p:spPr/>
        <p:txBody>
          <a:bodyPr/>
          <a:lstStyle/>
          <a:p>
            <a:r>
              <a:rPr lang="en-US" dirty="0"/>
              <a:t>Update your web-sites and information to the new System Procedure 1B.3.1.</a:t>
            </a:r>
          </a:p>
          <a:p>
            <a:r>
              <a:rPr lang="en-US" dirty="0"/>
              <a:t>Notice of Title IX Coordinator.</a:t>
            </a:r>
          </a:p>
          <a:p>
            <a:r>
              <a:rPr lang="en-US" dirty="0"/>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F6B7079-659D-EBE2-7694-7FC1C53748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Complainant Options and Rights</a:t>
            </a:r>
          </a:p>
        </p:txBody>
      </p:sp>
      <p:sp>
        <p:nvSpPr>
          <p:cNvPr id="5" name="Content Placeholder 4">
            <a:extLst>
              <a:ext uri="{FF2B5EF4-FFF2-40B4-BE49-F238E27FC236}">
                <a16:creationId xmlns:a16="http://schemas.microsoft.com/office/drawing/2014/main" id="{122F8A57-24E6-8268-8BB9-032DED4BE098}"/>
              </a:ext>
            </a:extLst>
          </p:cNvPr>
          <p:cNvSpPr>
            <a:spLocks noGrp="1"/>
          </p:cNvSpPr>
          <p:nvPr>
            <p:ph idx="1"/>
          </p:nvPr>
        </p:nvSpPr>
        <p:spPr>
          <a:xfrm>
            <a:off x="609600" y="1600200"/>
            <a:ext cx="10972800" cy="4620125"/>
          </a:xfrm>
        </p:spPr>
        <p:txBody>
          <a:bodyPr>
            <a:normAutofit fontScale="92500"/>
          </a:bodyPr>
          <a:lstStyle/>
          <a:p>
            <a:pPr marL="0" indent="0">
              <a:buNone/>
            </a:pPr>
            <a:r>
              <a:rPr lang="en-US"/>
              <a:t>Following a report of sexual violence, the complainant must be promptly notified of their options and rights, including, but not limited to: </a:t>
            </a:r>
          </a:p>
          <a:p>
            <a:r>
              <a:rPr lang="en-US"/>
              <a:t>How to obtain immediate medical assistance</a:t>
            </a:r>
          </a:p>
          <a:p>
            <a:r>
              <a:rPr lang="en-US"/>
              <a:t>Where and how to report incidents (college/university and law enforcement)</a:t>
            </a:r>
          </a:p>
          <a:p>
            <a:r>
              <a:rPr lang="en-US"/>
              <a:t>On- and off-campus resources, including counseling, mental health services, etc.</a:t>
            </a:r>
          </a:p>
          <a:p>
            <a:r>
              <a:rPr lang="en-US"/>
              <a:t>Right to report to law enforcement and rights under the crime victims bill of rights</a:t>
            </a:r>
          </a:p>
          <a:p>
            <a:r>
              <a:rPr lang="en-US"/>
              <a:t>Assistance available to preserving materials for investigation</a:t>
            </a:r>
          </a:p>
          <a:p>
            <a:pPr marL="0" indent="0" algn="r">
              <a:buNone/>
            </a:pPr>
            <a:r>
              <a:rPr lang="en-US" sz="1900"/>
              <a:t>- 1B.3.1 Procedure, Part 5., Subpart C. 3. and 4.</a:t>
            </a:r>
          </a:p>
        </p:txBody>
      </p:sp>
    </p:spTree>
    <p:extLst>
      <p:ext uri="{BB962C8B-B14F-4D97-AF65-F5344CB8AC3E}">
        <p14:creationId xmlns:p14="http://schemas.microsoft.com/office/powerpoint/2010/main" val="135664196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Interim Actions - Emergency Removal</a:t>
            </a:r>
          </a:p>
        </p:txBody>
      </p:sp>
      <p:sp>
        <p:nvSpPr>
          <p:cNvPr id="2" name="Content Placeholder 1"/>
          <p:cNvSpPr>
            <a:spLocks noGrp="1"/>
          </p:cNvSpPr>
          <p:nvPr>
            <p:ph idx="1"/>
          </p:nvPr>
        </p:nvSpPr>
        <p:spPr/>
        <p:txBody>
          <a:bodyPr/>
          <a:lstStyle/>
          <a:p>
            <a:r>
              <a:rPr lang="en-US" dirty="0">
                <a:solidFill>
                  <a:srgbClr val="002060"/>
                </a:solidFill>
              </a:rPr>
              <a:t>Institution may remove a respondent from the education program or activity on an emergency basis if institution:</a:t>
            </a:r>
          </a:p>
          <a:p>
            <a:pPr lvl="1">
              <a:buFont typeface="Wingdings" panose="05000000000000000000" pitchFamily="2" charset="2"/>
              <a:buChar char="§"/>
            </a:pPr>
            <a:r>
              <a:rPr lang="en-US" dirty="0">
                <a:solidFill>
                  <a:srgbClr val="002060"/>
                </a:solidFill>
              </a:rPr>
              <a:t>Undertakes an individualized safety and risk analysis;</a:t>
            </a:r>
          </a:p>
          <a:p>
            <a:pPr lvl="1">
              <a:buFont typeface="Wingdings" panose="05000000000000000000" pitchFamily="2" charset="2"/>
              <a:buChar char="§"/>
            </a:pPr>
            <a:r>
              <a:rPr lang="en-US" dirty="0">
                <a:solidFill>
                  <a:srgbClr val="002060"/>
                </a:solidFill>
              </a:rPr>
              <a:t>Determines that an immediate threat to the physical health or safety of any student or other individual arising from the allegations justifies removal; and</a:t>
            </a:r>
          </a:p>
          <a:p>
            <a:pPr lvl="1">
              <a:buFont typeface="Wingdings" panose="05000000000000000000" pitchFamily="2" charset="2"/>
              <a:buChar char="§"/>
            </a:pPr>
            <a:r>
              <a:rPr lang="en-US" dirty="0">
                <a:solidFill>
                  <a:srgbClr val="002060"/>
                </a:solidFill>
              </a:rPr>
              <a:t>Provides the respondent with notice and an opportunity to challenge the decision immediately following removal</a:t>
            </a:r>
          </a:p>
        </p:txBody>
      </p:sp>
    </p:spTree>
    <p:extLst>
      <p:ext uri="{BB962C8B-B14F-4D97-AF65-F5344CB8AC3E}">
        <p14:creationId xmlns:p14="http://schemas.microsoft.com/office/powerpoint/2010/main" val="42326158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dirty="0">
                <a:ln>
                  <a:noFill/>
                </a:ln>
                <a:solidFill>
                  <a:srgbClr val="002060"/>
                </a:solidFill>
                <a:effectLst/>
                <a:uLnTx/>
                <a:uFillTx/>
                <a:latin typeface="+mn-lt"/>
                <a:ea typeface="+mn-ea"/>
                <a:cs typeface="+mn-cs"/>
              </a:rPr>
              <a:t>Offering Supportive Measures</a:t>
            </a:r>
          </a:p>
        </p:txBody>
      </p:sp>
      <p:sp>
        <p:nvSpPr>
          <p:cNvPr id="2" name="Content Placeholder 1"/>
          <p:cNvSpPr>
            <a:spLocks noGrp="1"/>
          </p:cNvSpPr>
          <p:nvPr>
            <p:ph idx="1"/>
          </p:nvPr>
        </p:nvSpPr>
        <p:spPr/>
        <p:txBody>
          <a:bodyPr/>
          <a:lstStyle/>
          <a:p>
            <a:r>
              <a:rPr lang="en-US">
                <a:solidFill>
                  <a:srgbClr val="002060"/>
                </a:solidFill>
              </a:rPr>
              <a:t>Non-disciplinary, non-punitive individualized services</a:t>
            </a:r>
          </a:p>
          <a:p>
            <a:r>
              <a:rPr lang="en-US">
                <a:solidFill>
                  <a:srgbClr val="002060"/>
                </a:solidFill>
              </a:rPr>
              <a:t>Offered as appropriate, as reasonably available, and without fee or charge to complainant or respondent</a:t>
            </a:r>
          </a:p>
          <a:p>
            <a:r>
              <a:rPr lang="en-US">
                <a:solidFill>
                  <a:srgbClr val="002060"/>
                </a:solidFill>
              </a:rPr>
              <a:t>Before or after the filing of a formal complaint or where no formal complaint has been filed</a:t>
            </a:r>
          </a:p>
        </p:txBody>
      </p:sp>
    </p:spTree>
    <p:extLst>
      <p:ext uri="{BB962C8B-B14F-4D97-AF65-F5344CB8AC3E}">
        <p14:creationId xmlns:p14="http://schemas.microsoft.com/office/powerpoint/2010/main" val="8477896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93F3D-E8AD-5186-B36C-B5F3D52C647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a:t>
            </a:r>
          </a:p>
        </p:txBody>
      </p:sp>
      <p:sp>
        <p:nvSpPr>
          <p:cNvPr id="2" name="Content Placeholder 1">
            <a:extLst>
              <a:ext uri="{FF2B5EF4-FFF2-40B4-BE49-F238E27FC236}">
                <a16:creationId xmlns:a16="http://schemas.microsoft.com/office/drawing/2014/main" id="{8B8BC2D3-B752-C90E-4CE5-DFAB6A386A5F}"/>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Welcome and introductions</a:t>
            </a:r>
            <a:endParaRPr lang="en-US" dirty="0"/>
          </a:p>
          <a:p>
            <a:pPr marL="457200" lvl="0" indent="-441960" algn="l" rtl="0">
              <a:lnSpc>
                <a:spcPct val="100000"/>
              </a:lnSpc>
              <a:spcBef>
                <a:spcPts val="0"/>
              </a:spcBef>
              <a:spcAft>
                <a:spcPts val="0"/>
              </a:spcAft>
              <a:buClr>
                <a:srgbClr val="002060"/>
              </a:buClr>
              <a:buSzPct val="114285"/>
              <a:buFont typeface="Arial"/>
              <a:buChar char="•"/>
            </a:pPr>
            <a:r>
              <a:rPr lang="en-US" sz="2800" dirty="0">
                <a:solidFill>
                  <a:srgbClr val="002060"/>
                </a:solidFill>
                <a:ea typeface="Trebuchet MS"/>
                <a:cs typeface="Trebuchet MS"/>
                <a:sym typeface="Trebuchet MS"/>
              </a:rPr>
              <a:t>Review purpose of the intake meeting</a:t>
            </a:r>
            <a:endParaRPr lang="en-US" sz="2200" dirty="0">
              <a:sym typeface="Trebuchet MS"/>
            </a:endParaRPr>
          </a:p>
          <a:p>
            <a:pPr marL="457200" indent="-441960">
              <a:spcBef>
                <a:spcPts val="0"/>
              </a:spcBef>
              <a:buClr>
                <a:srgbClr val="002060"/>
              </a:buClr>
              <a:buSzPct val="114285"/>
              <a:buFont typeface="Arial"/>
              <a:buChar char="•"/>
            </a:pPr>
            <a:r>
              <a:rPr lang="en-US" dirty="0">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dirty="0">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ea typeface="Trebuchet MS"/>
                <a:cs typeface="Trebuchet MS"/>
                <a:sym typeface="Trebuchet MS"/>
              </a:rPr>
              <a:t>Review the Data Privacy Notice (</a:t>
            </a:r>
            <a:r>
              <a:rPr lang="en-US" dirty="0" err="1">
                <a:solidFill>
                  <a:srgbClr val="002060"/>
                </a:solidFill>
                <a:ea typeface="Trebuchet MS"/>
                <a:cs typeface="Trebuchet MS"/>
                <a:sym typeface="Trebuchet MS"/>
              </a:rPr>
              <a:t>Tennessen</a:t>
            </a:r>
            <a:r>
              <a:rPr lang="en-US" dirty="0">
                <a:solidFill>
                  <a:srgbClr val="002060"/>
                </a:solidFill>
                <a:ea typeface="Trebuchet MS"/>
                <a:cs typeface="Trebuchet MS"/>
                <a:sym typeface="Trebuchet MS"/>
              </a:rPr>
              <a:t>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dirty="0">
                <a:solidFill>
                  <a:srgbClr val="002060"/>
                </a:solidFill>
              </a:rPr>
              <a:t>Confirm complainant is a current student or attempting to participate in an education program or activity at the college/university where the complaint is being filed</a:t>
            </a:r>
          </a:p>
        </p:txBody>
      </p:sp>
    </p:spTree>
    <p:extLst>
      <p:ext uri="{BB962C8B-B14F-4D97-AF65-F5344CB8AC3E}">
        <p14:creationId xmlns:p14="http://schemas.microsoft.com/office/powerpoint/2010/main" val="8249222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F16264-F691-9898-96F5-C484203EA1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Intake (Cont.)</a:t>
            </a:r>
          </a:p>
        </p:txBody>
      </p:sp>
      <p:sp>
        <p:nvSpPr>
          <p:cNvPr id="2" name="Content Placeholder 1">
            <a:extLst>
              <a:ext uri="{FF2B5EF4-FFF2-40B4-BE49-F238E27FC236}">
                <a16:creationId xmlns:a16="http://schemas.microsoft.com/office/drawing/2014/main" id="{0CC3E1C2-A11C-0E87-4B91-6DE773E24FE9}"/>
              </a:ext>
            </a:extLst>
          </p:cNvPr>
          <p:cNvSpPr>
            <a:spLocks noGrp="1"/>
          </p:cNvSpPr>
          <p:nvPr>
            <p:ph idx="1"/>
          </p:nvPr>
        </p:nvSpPr>
        <p:spPr/>
        <p:txBody>
          <a:bodyPr>
            <a:normAutofit/>
          </a:bodyPr>
          <a:lstStyle/>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availability of interim/supportive measures</a:t>
            </a:r>
          </a:p>
          <a:p>
            <a:pPr marL="457200" indent="-441960">
              <a:spcBef>
                <a:spcPts val="0"/>
              </a:spcBef>
              <a:buClr>
                <a:srgbClr val="002060"/>
              </a:buClr>
              <a:buSzPct val="114285"/>
              <a:buFont typeface="Arial"/>
              <a:buChar char="•"/>
            </a:pPr>
            <a:r>
              <a:rPr lang="en-US">
                <a:solidFill>
                  <a:srgbClr val="002060"/>
                </a:solidFill>
                <a:sym typeface="Trebuchet MS"/>
              </a:rPr>
              <a:t>Establish understanding of complainant’s intentions</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Do they want to tell their story or be heard? </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requesting an investigation?</a:t>
            </a:r>
          </a:p>
          <a:p>
            <a:pPr marL="1257300" lvl="2" indent="-441960">
              <a:spcBef>
                <a:spcPts val="0"/>
              </a:spcBef>
              <a:buClr>
                <a:srgbClr val="002060"/>
              </a:buClr>
              <a:buSzPct val="114285"/>
              <a:buFont typeface="Wingdings" panose="05000000000000000000" pitchFamily="2" charset="2"/>
              <a:buChar char="§"/>
            </a:pPr>
            <a:r>
              <a:rPr lang="en-US">
                <a:solidFill>
                  <a:srgbClr val="002060"/>
                </a:solidFill>
                <a:sym typeface="Trebuchet MS"/>
              </a:rPr>
              <a:t>Are they considering to submit a formal complaint?</a:t>
            </a:r>
          </a:p>
          <a:p>
            <a:pPr marL="472440" indent="-457200">
              <a:spcBef>
                <a:spcPts val="0"/>
              </a:spcBef>
              <a:buClr>
                <a:srgbClr val="002060"/>
              </a:buClr>
              <a:buSzPct val="114285"/>
            </a:pPr>
            <a:r>
              <a:rPr lang="en-US">
                <a:solidFill>
                  <a:srgbClr val="002060"/>
                </a:solidFill>
                <a:ea typeface="Trebuchet MS"/>
                <a:cs typeface="Trebuchet MS"/>
                <a:sym typeface="Trebuchet MS"/>
              </a:rPr>
              <a:t>Share campus and other available resources</a:t>
            </a:r>
          </a:p>
          <a:p>
            <a:pPr marL="15240" indent="0">
              <a:spcBef>
                <a:spcPts val="0"/>
              </a:spcBef>
              <a:buClr>
                <a:srgbClr val="002060"/>
              </a:buClr>
              <a:buSzPct val="114285"/>
              <a:buNone/>
            </a:pPr>
            <a:endParaRPr lang="en-US">
              <a:solidFill>
                <a:srgbClr val="002060"/>
              </a:solidFill>
              <a:sym typeface="Trebuchet MS"/>
            </a:endParaRPr>
          </a:p>
          <a:p>
            <a:pPr marL="15240" indent="0">
              <a:spcBef>
                <a:spcPts val="0"/>
              </a:spcBef>
              <a:buClr>
                <a:srgbClr val="002060"/>
              </a:buClr>
              <a:buSzPct val="114285"/>
              <a:buNone/>
            </a:pPr>
            <a:r>
              <a:rPr lang="en-US">
                <a:solidFill>
                  <a:srgbClr val="002060"/>
                </a:solidFill>
                <a:sym typeface="Trebuchet MS"/>
              </a:rPr>
              <a:t>If Complainant wants to file a formal complaint, explain process further and next steps dependent on resolution option they want to pursue.</a:t>
            </a:r>
          </a:p>
        </p:txBody>
      </p:sp>
    </p:spTree>
    <p:extLst>
      <p:ext uri="{BB962C8B-B14F-4D97-AF65-F5344CB8AC3E}">
        <p14:creationId xmlns:p14="http://schemas.microsoft.com/office/powerpoint/2010/main" val="41222059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B60904-C68E-2B0A-E693-16EAEB426DA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Reluctant Complainants</a:t>
            </a:r>
          </a:p>
        </p:txBody>
      </p:sp>
      <p:sp>
        <p:nvSpPr>
          <p:cNvPr id="2" name="Content Placeholder 1">
            <a:extLst>
              <a:ext uri="{FF2B5EF4-FFF2-40B4-BE49-F238E27FC236}">
                <a16:creationId xmlns:a16="http://schemas.microsoft.com/office/drawing/2014/main" id="{426889B3-617B-BD34-7F08-42B5E90961CB}"/>
              </a:ext>
            </a:extLst>
          </p:cNvPr>
          <p:cNvSpPr>
            <a:spLocks noGrp="1"/>
          </p:cNvSpPr>
          <p:nvPr>
            <p:ph idx="1"/>
          </p:nvPr>
        </p:nvSpPr>
        <p:spPr/>
        <p:txBody>
          <a:bodyPr/>
          <a:lstStyle/>
          <a:p>
            <a:pPr marL="76200" indent="0">
              <a:lnSpc>
                <a:spcPct val="80000"/>
              </a:lnSpc>
              <a:spcBef>
                <a:spcPts val="0"/>
              </a:spcBef>
              <a:buClr>
                <a:srgbClr val="002060"/>
              </a:buClr>
              <a:buSzPts val="2400"/>
              <a:buNone/>
            </a:pPr>
            <a:r>
              <a:rPr lang="en-US" sz="2400">
                <a:solidFill>
                  <a:srgbClr val="002060"/>
                </a:solidFill>
                <a:sym typeface="Trebuchet MS"/>
              </a:rPr>
              <a:t>If Complainant does not want to proceed with a formal complaint, consider factors that may necessitate a formal complaint by the Title IX Coordinator.</a:t>
            </a:r>
          </a:p>
          <a:p>
            <a:pPr marL="76200" lvl="0" indent="0" algn="l" rtl="0">
              <a:lnSpc>
                <a:spcPct val="80000"/>
              </a:lnSpc>
              <a:spcBef>
                <a:spcPts val="0"/>
              </a:spcBef>
              <a:spcAft>
                <a:spcPts val="0"/>
              </a:spcAft>
              <a:buClr>
                <a:srgbClr val="002060"/>
              </a:buClr>
              <a:buSzPts val="2400"/>
              <a:buNone/>
            </a:pPr>
            <a:endParaRPr lang="en-US" sz="2400">
              <a:solidFill>
                <a:srgbClr val="002060"/>
              </a:solidFill>
              <a:ea typeface="Trebuchet MS"/>
              <a:cs typeface="Trebuchet MS"/>
              <a:sym typeface="Trebuchet MS"/>
            </a:endParaRPr>
          </a:p>
          <a:p>
            <a:pPr marL="76200" lvl="0" indent="0" algn="l" rtl="0">
              <a:lnSpc>
                <a:spcPct val="80000"/>
              </a:lnSpc>
              <a:spcBef>
                <a:spcPts val="0"/>
              </a:spcBef>
              <a:spcAft>
                <a:spcPts val="0"/>
              </a:spcAft>
              <a:buClr>
                <a:srgbClr val="002060"/>
              </a:buClr>
              <a:buSzPts val="2400"/>
              <a:buNone/>
            </a:pPr>
            <a:r>
              <a:rPr lang="en-US" sz="2400">
                <a:solidFill>
                  <a:srgbClr val="002060"/>
                </a:solidFill>
                <a:ea typeface="Trebuchet MS"/>
                <a:cs typeface="Trebuchet MS"/>
                <a:sym typeface="Trebuchet MS"/>
              </a:rPr>
              <a:t>A Complainant may request confidentiality, that nothing be done, or say that </a:t>
            </a:r>
            <a:r>
              <a:rPr lang="en-US" sz="2400">
                <a:solidFill>
                  <a:srgbClr val="002060"/>
                </a:solidFill>
              </a:rPr>
              <a:t>they </a:t>
            </a:r>
            <a:r>
              <a:rPr lang="en-US" sz="2400">
                <a:solidFill>
                  <a:srgbClr val="002060"/>
                </a:solidFill>
                <a:ea typeface="Trebuchet MS"/>
                <a:cs typeface="Trebuchet MS"/>
                <a:sym typeface="Trebuchet MS"/>
              </a:rPr>
              <a:t>don’t want to participate in investigation. In response, consider whether to:</a:t>
            </a:r>
          </a:p>
          <a:p>
            <a:pPr marL="76200" lvl="0" indent="0" algn="l" rtl="0">
              <a:lnSpc>
                <a:spcPct val="80000"/>
              </a:lnSpc>
              <a:spcBef>
                <a:spcPts val="0"/>
              </a:spcBef>
              <a:spcAft>
                <a:spcPts val="0"/>
              </a:spcAft>
              <a:buClr>
                <a:srgbClr val="002060"/>
              </a:buClr>
              <a:buSzPts val="2400"/>
              <a:buNone/>
            </a:pPr>
            <a:endParaRPr lang="en-US" sz="2400"/>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further confidentiality in the process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Discuss further protections against retaliation in the policies/procedures</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responsibility of institution to maintain safe and non-discriminatory environment, which may mean actions will be taken</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what options are available if an investigation does not proceed</a:t>
            </a:r>
          </a:p>
          <a:p>
            <a:pPr marL="914400" lvl="1" indent="-355600" algn="l" rtl="0">
              <a:lnSpc>
                <a:spcPct val="80000"/>
              </a:lnSpc>
              <a:spcBef>
                <a:spcPts val="0"/>
              </a:spcBef>
              <a:spcAft>
                <a:spcPts val="0"/>
              </a:spcAft>
              <a:buClr>
                <a:srgbClr val="002060"/>
              </a:buClr>
              <a:buSzPts val="2000"/>
              <a:buChar char="○"/>
            </a:pPr>
            <a:r>
              <a:rPr lang="en-US" sz="2000">
                <a:solidFill>
                  <a:srgbClr val="002060"/>
                </a:solidFill>
                <a:highlight>
                  <a:schemeClr val="lt1"/>
                </a:highlight>
              </a:rPr>
              <a:t>Explain limitations in response without participation</a:t>
            </a:r>
          </a:p>
          <a:p>
            <a:pPr marL="1828800" lvl="0" indent="0" algn="l" rtl="0">
              <a:lnSpc>
                <a:spcPct val="80000"/>
              </a:lnSpc>
              <a:spcBef>
                <a:spcPts val="0"/>
              </a:spcBef>
              <a:spcAft>
                <a:spcPts val="0"/>
              </a:spcAft>
              <a:buNone/>
            </a:pPr>
            <a:endParaRPr lang="en-US" sz="2400">
              <a:solidFill>
                <a:srgbClr val="002060"/>
              </a:solidFill>
              <a:highlight>
                <a:schemeClr val="lt1"/>
              </a:highlight>
            </a:endParaRPr>
          </a:p>
          <a:p>
            <a:pPr marL="76200" lvl="0" indent="0" algn="l" rtl="0">
              <a:lnSpc>
                <a:spcPct val="80000"/>
              </a:lnSpc>
              <a:spcBef>
                <a:spcPts val="0"/>
              </a:spcBef>
              <a:spcAft>
                <a:spcPts val="0"/>
              </a:spcAft>
              <a:buClr>
                <a:srgbClr val="002060"/>
              </a:buClr>
              <a:buSzPts val="2400"/>
              <a:buNone/>
            </a:pPr>
            <a:r>
              <a:rPr lang="en-US" sz="2400" i="1">
                <a:solidFill>
                  <a:srgbClr val="002060"/>
                </a:solidFill>
                <a:highlight>
                  <a:schemeClr val="lt1"/>
                </a:highlight>
                <a:ea typeface="Trebuchet MS"/>
                <a:cs typeface="Trebuchet MS"/>
                <a:sym typeface="Trebuchet MS"/>
              </a:rPr>
              <a:t>Note: </a:t>
            </a:r>
            <a:r>
              <a:rPr lang="en-US" sz="2400">
                <a:solidFill>
                  <a:srgbClr val="002060"/>
                </a:solidFill>
                <a:highlight>
                  <a:schemeClr val="lt1"/>
                </a:highlight>
                <a:ea typeface="Trebuchet MS"/>
                <a:cs typeface="Trebuchet MS"/>
                <a:sym typeface="Trebuchet MS"/>
              </a:rPr>
              <a:t>Document the Complainant’s request, any actions taken, and explanation of why an investigation was or was not pursued</a:t>
            </a:r>
            <a:endParaRPr lang="en-US" sz="2400">
              <a:highlight>
                <a:schemeClr val="lt1"/>
              </a:highlight>
            </a:endParaRPr>
          </a:p>
        </p:txBody>
      </p:sp>
    </p:spTree>
    <p:extLst>
      <p:ext uri="{BB962C8B-B14F-4D97-AF65-F5344CB8AC3E}">
        <p14:creationId xmlns:p14="http://schemas.microsoft.com/office/powerpoint/2010/main" val="34280465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Notice of Allegations</a:t>
            </a:r>
          </a:p>
        </p:txBody>
      </p:sp>
      <p:sp>
        <p:nvSpPr>
          <p:cNvPr id="2" name="Content Placeholder 1"/>
          <p:cNvSpPr>
            <a:spLocks noGrp="1"/>
          </p:cNvSpPr>
          <p:nvPr>
            <p:ph idx="1"/>
          </p:nvPr>
        </p:nvSpPr>
        <p:spPr>
          <a:xfrm>
            <a:off x="609600" y="1684607"/>
            <a:ext cx="10972800" cy="4343400"/>
          </a:xfrm>
        </p:spPr>
        <p:txBody>
          <a:bodyPr>
            <a:normAutofit/>
          </a:bodyPr>
          <a:lstStyle/>
          <a:p>
            <a:r>
              <a:rPr lang="en-US" dirty="0">
                <a:solidFill>
                  <a:srgbClr val="002060"/>
                </a:solidFill>
              </a:rPr>
              <a:t>Upon formal complaint, provide written notice to both parties including:</a:t>
            </a:r>
          </a:p>
          <a:p>
            <a:pPr lvl="1">
              <a:buFont typeface="Wingdings" panose="05000000000000000000" pitchFamily="2" charset="2"/>
              <a:buChar char="§"/>
            </a:pPr>
            <a:r>
              <a:rPr lang="en-US" dirty="0">
                <a:solidFill>
                  <a:srgbClr val="002060"/>
                </a:solidFill>
              </a:rPr>
              <a:t>Statements that:</a:t>
            </a:r>
          </a:p>
          <a:p>
            <a:pPr lvl="2"/>
            <a:r>
              <a:rPr lang="en-US" dirty="0">
                <a:solidFill>
                  <a:srgbClr val="002060"/>
                </a:solidFill>
              </a:rPr>
              <a:t>Respondent is presumed not responsible</a:t>
            </a:r>
          </a:p>
          <a:p>
            <a:pPr lvl="2"/>
            <a:r>
              <a:rPr lang="en-US" dirty="0">
                <a:solidFill>
                  <a:srgbClr val="002060"/>
                </a:solidFill>
              </a:rPr>
              <a:t>Determination of responsibility is made at the conclusion of the 1B.3.1 process</a:t>
            </a:r>
          </a:p>
          <a:p>
            <a:pPr lvl="2"/>
            <a:r>
              <a:rPr lang="en-US" dirty="0">
                <a:solidFill>
                  <a:srgbClr val="002060"/>
                </a:solidFill>
              </a:rPr>
              <a:t>Right to advisor of choice who may be but is not required to be an attorney</a:t>
            </a:r>
          </a:p>
          <a:p>
            <a:pPr lvl="2"/>
            <a:r>
              <a:rPr lang="en-US" dirty="0">
                <a:solidFill>
                  <a:srgbClr val="002060"/>
                </a:solidFill>
              </a:rPr>
              <a:t>Parties may inspect and review evidence</a:t>
            </a:r>
          </a:p>
          <a:p>
            <a:pPr lvl="2"/>
            <a:r>
              <a:rPr lang="en-US" dirty="0">
                <a:solidFill>
                  <a:srgbClr val="002060"/>
                </a:solidFill>
              </a:rPr>
              <a:t>Inform parties of prohibiting knowingly making false statements</a:t>
            </a:r>
          </a:p>
        </p:txBody>
      </p:sp>
    </p:spTree>
    <p:extLst>
      <p:ext uri="{BB962C8B-B14F-4D97-AF65-F5344CB8AC3E}">
        <p14:creationId xmlns:p14="http://schemas.microsoft.com/office/powerpoint/2010/main" val="38910855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458DCC-5159-C187-2B46-BB63AF31443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More on Notifications for Complainant and Respondent</a:t>
            </a:r>
          </a:p>
        </p:txBody>
      </p:sp>
      <p:sp>
        <p:nvSpPr>
          <p:cNvPr id="2" name="Content Placeholder 1">
            <a:extLst>
              <a:ext uri="{FF2B5EF4-FFF2-40B4-BE49-F238E27FC236}">
                <a16:creationId xmlns:a16="http://schemas.microsoft.com/office/drawing/2014/main" id="{7B35070B-BF7F-0FFF-E149-4BEF61E7A1B8}"/>
              </a:ext>
            </a:extLst>
          </p:cNvPr>
          <p:cNvSpPr>
            <a:spLocks noGrp="1"/>
          </p:cNvSpPr>
          <p:nvPr>
            <p:ph idx="1"/>
          </p:nvPr>
        </p:nvSpPr>
        <p:spPr/>
        <p:txBody>
          <a:bodyPr>
            <a:normAutofit/>
          </a:bodyPr>
          <a:lstStyle/>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rPr>
              <a:t>Notice to Complainant regarding status of complaint</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Summary of allegations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 reminder</a:t>
            </a:r>
          </a:p>
          <a:p>
            <a:pPr marL="914400" lvl="0" indent="0" algn="l" rtl="0">
              <a:lnSpc>
                <a:spcPct val="100000"/>
              </a:lnSpc>
              <a:spcBef>
                <a:spcPts val="0"/>
              </a:spcBef>
              <a:spcAft>
                <a:spcPts val="0"/>
              </a:spcAft>
              <a:buNone/>
            </a:pPr>
            <a:endParaRPr lang="en-US" sz="2100">
              <a:solidFill>
                <a:srgbClr val="002060"/>
              </a:solidFill>
            </a:endParaRPr>
          </a:p>
          <a:p>
            <a:pPr marL="457200" lvl="0" indent="-361950" algn="l" rtl="0">
              <a:lnSpc>
                <a:spcPct val="100000"/>
              </a:lnSpc>
              <a:spcBef>
                <a:spcPts val="0"/>
              </a:spcBef>
              <a:spcAft>
                <a:spcPts val="0"/>
              </a:spcAft>
              <a:buClr>
                <a:srgbClr val="002060"/>
              </a:buClr>
              <a:buSzPts val="2100"/>
              <a:buFont typeface="Trebuchet MS"/>
              <a:buChar char="●"/>
            </a:pPr>
            <a:r>
              <a:rPr lang="en-US" sz="2100">
                <a:solidFill>
                  <a:srgbClr val="002060"/>
                </a:solidFill>
                <a:ea typeface="Trebuchet MS"/>
                <a:cs typeface="Trebuchet MS"/>
                <a:sym typeface="Trebuchet MS"/>
              </a:rPr>
              <a:t>Respondent must be provided written notice of the existence and general nature of the complaint, as well as:</a:t>
            </a:r>
          </a:p>
          <a:p>
            <a:pPr marL="914400" lvl="1" indent="-361950" algn="l" rtl="0">
              <a:lnSpc>
                <a:spcPct val="100000"/>
              </a:lnSpc>
              <a:spcBef>
                <a:spcPts val="0"/>
              </a:spcBef>
              <a:spcAft>
                <a:spcPts val="0"/>
              </a:spcAft>
              <a:buClr>
                <a:srgbClr val="002060"/>
              </a:buClr>
              <a:buSzPts val="2100"/>
              <a:buFont typeface="Trebuchet MS"/>
              <a:buChar char="○"/>
            </a:pPr>
            <a:r>
              <a:rPr lang="en-US" sz="2100">
                <a:solidFill>
                  <a:srgbClr val="002060"/>
                </a:solidFill>
                <a:sym typeface="Trebuchet MS"/>
              </a:rPr>
              <a:t>Applicable policies and procedures</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Resolution process or investigation notice</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Interim/Supportive measures taken (e.g. no contact directives, housing relocation, etc.)</a:t>
            </a:r>
          </a:p>
          <a:p>
            <a:pPr marL="914400" lvl="1" indent="-361950" algn="l" rtl="0">
              <a:lnSpc>
                <a:spcPct val="100000"/>
              </a:lnSpc>
              <a:spcBef>
                <a:spcPts val="0"/>
              </a:spcBef>
              <a:spcAft>
                <a:spcPts val="0"/>
              </a:spcAft>
              <a:buClr>
                <a:srgbClr val="002060"/>
              </a:buClr>
              <a:buSzPts val="2100"/>
              <a:buChar char="○"/>
            </a:pPr>
            <a:r>
              <a:rPr lang="en-US" sz="2100">
                <a:solidFill>
                  <a:srgbClr val="002060"/>
                </a:solidFill>
              </a:rPr>
              <a:t>Prohibition of retaliation</a:t>
            </a:r>
            <a:endParaRPr lang="en-US" sz="2100"/>
          </a:p>
          <a:p>
            <a:pPr marL="914400" lvl="1" indent="-361950" algn="l" rtl="0">
              <a:lnSpc>
                <a:spcPct val="100000"/>
              </a:lnSpc>
              <a:spcBef>
                <a:spcPts val="0"/>
              </a:spcBef>
              <a:spcAft>
                <a:spcPts val="0"/>
              </a:spcAft>
              <a:buClr>
                <a:srgbClr val="002060"/>
              </a:buClr>
              <a:buSzPts val="2100"/>
              <a:buFont typeface="Trebuchet MS"/>
              <a:buChar char="○"/>
            </a:pPr>
            <a:endParaRPr lang="en-US" sz="2100"/>
          </a:p>
        </p:txBody>
      </p:sp>
    </p:spTree>
    <p:extLst>
      <p:ext uri="{BB962C8B-B14F-4D97-AF65-F5344CB8AC3E}">
        <p14:creationId xmlns:p14="http://schemas.microsoft.com/office/powerpoint/2010/main" val="28257284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p:txBody>
          <a:bodyPr/>
          <a:lstStyle/>
          <a:p>
            <a:r>
              <a:rPr lang="en-US" dirty="0"/>
              <a:t>Conducting interviews With trauma informed care</a:t>
            </a:r>
          </a:p>
        </p:txBody>
      </p:sp>
    </p:spTree>
    <p:extLst>
      <p:ext uri="{BB962C8B-B14F-4D97-AF65-F5344CB8AC3E}">
        <p14:creationId xmlns:p14="http://schemas.microsoft.com/office/powerpoint/2010/main" val="38773442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5CAE9E-4477-986E-3187-B83A7F09412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Environment</a:t>
            </a:r>
          </a:p>
        </p:txBody>
      </p:sp>
      <p:sp>
        <p:nvSpPr>
          <p:cNvPr id="2" name="Content Placeholder 1">
            <a:extLst>
              <a:ext uri="{FF2B5EF4-FFF2-40B4-BE49-F238E27FC236}">
                <a16:creationId xmlns:a16="http://schemas.microsoft.com/office/drawing/2014/main" id="{095D975A-D6E7-8434-3DFC-CF73F3B2270B}"/>
              </a:ext>
            </a:extLst>
          </p:cNvPr>
          <p:cNvSpPr>
            <a:spLocks noGrp="1"/>
          </p:cNvSpPr>
          <p:nvPr>
            <p:ph idx="1"/>
          </p:nvPr>
        </p:nvSpPr>
        <p:spPr/>
        <p:txBody>
          <a:bodyPr/>
          <a:lstStyle/>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Ideal interview space is:</a:t>
            </a:r>
            <a:endParaRPr lang="en-US" sz="1600"/>
          </a:p>
          <a:p>
            <a:pPr marL="914400" lvl="1" indent="-368300" algn="l" rtl="0">
              <a:lnSpc>
                <a:spcPct val="100000"/>
              </a:lnSpc>
              <a:spcBef>
                <a:spcPts val="0"/>
              </a:spcBef>
              <a:spcAft>
                <a:spcPts val="0"/>
              </a:spcAft>
              <a:buClr>
                <a:srgbClr val="002060"/>
              </a:buClr>
              <a:buSzPts val="2200"/>
              <a:buChar char="○"/>
            </a:pPr>
            <a:r>
              <a:rPr lang="en-US" sz="2200">
                <a:solidFill>
                  <a:srgbClr val="002060"/>
                </a:solidFill>
                <a:ea typeface="Trebuchet MS"/>
                <a:cs typeface="Trebuchet MS"/>
                <a:sym typeface="Trebuchet MS"/>
              </a:rPr>
              <a:t>Sa</a:t>
            </a:r>
            <a:r>
              <a:rPr lang="en-US" sz="2200">
                <a:solidFill>
                  <a:srgbClr val="002060"/>
                </a:solidFill>
              </a:rPr>
              <a:t>f</a:t>
            </a:r>
            <a:r>
              <a:rPr lang="en-US" sz="2200">
                <a:solidFill>
                  <a:srgbClr val="002060"/>
                </a:solidFill>
                <a:ea typeface="Trebuchet MS"/>
                <a:cs typeface="Trebuchet MS"/>
                <a:sym typeface="Trebuchet MS"/>
              </a:rPr>
              <a:t>e (physically and emotionally)</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Private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Neutral (in location and décor)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Comfortable (in furnishings and in size)</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Set up to promote dialog</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Designed to reduce distractions</a:t>
            </a:r>
          </a:p>
          <a:p>
            <a:pPr marL="0" lvl="0" indent="0" algn="l" rtl="0">
              <a:lnSpc>
                <a:spcPct val="100000"/>
              </a:lnSpc>
              <a:spcBef>
                <a:spcPts val="0"/>
              </a:spcBef>
              <a:spcAft>
                <a:spcPts val="0"/>
              </a:spcAft>
              <a:buNone/>
            </a:pPr>
            <a:endParaRPr lang="en-US" sz="2200">
              <a:solidFill>
                <a:srgbClr val="002060"/>
              </a:solidFill>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Interview space should reflect environment free of:</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Elements of bias</a:t>
            </a:r>
            <a:endParaRPr lang="en-US" sz="2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Conflicts of interest</a:t>
            </a:r>
            <a:endParaRPr lang="en-US" sz="2200"/>
          </a:p>
        </p:txBody>
      </p:sp>
    </p:spTree>
    <p:extLst>
      <p:ext uri="{BB962C8B-B14F-4D97-AF65-F5344CB8AC3E}">
        <p14:creationId xmlns:p14="http://schemas.microsoft.com/office/powerpoint/2010/main" val="2671527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34C6E0-F194-35B9-627F-151FFA99CED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 Prep</a:t>
            </a:r>
          </a:p>
        </p:txBody>
      </p:sp>
      <p:sp>
        <p:nvSpPr>
          <p:cNvPr id="2" name="Content Placeholder 1">
            <a:extLst>
              <a:ext uri="{FF2B5EF4-FFF2-40B4-BE49-F238E27FC236}">
                <a16:creationId xmlns:a16="http://schemas.microsoft.com/office/drawing/2014/main" id="{CB8FADF7-9CA2-81FC-1D35-7C3272585BF3}"/>
              </a:ext>
            </a:extLst>
          </p:cNvPr>
          <p:cNvSpPr>
            <a:spLocks noGrp="1"/>
          </p:cNvSpPr>
          <p:nvPr>
            <p:ph idx="1"/>
          </p:nvPr>
        </p:nvSpPr>
        <p:spPr>
          <a:xfrm>
            <a:off x="609600" y="1600201"/>
            <a:ext cx="10972800" cy="4427112"/>
          </a:xfrm>
        </p:spPr>
        <p:txBody>
          <a:bodyPr>
            <a:normAutofit fontScale="92500" lnSpcReduction="20000"/>
          </a:bodyPr>
          <a:lstStyle/>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dress/appearance</a:t>
            </a:r>
          </a:p>
          <a:p>
            <a:pPr marL="457200" indent="-393700">
              <a:spcBef>
                <a:spcPts val="0"/>
              </a:spcBef>
              <a:buClr>
                <a:srgbClr val="002060"/>
              </a:buClr>
              <a:buSzPts val="2600"/>
              <a:buFont typeface="Trebuchet MS"/>
              <a:buChar char="●"/>
            </a:pPr>
            <a:endParaRPr lang="en-US" sz="2600"/>
          </a:p>
          <a:p>
            <a:pPr marL="457200" indent="-393700">
              <a:spcBef>
                <a:spcPts val="0"/>
              </a:spcBef>
              <a:buClr>
                <a:srgbClr val="002060"/>
              </a:buClr>
              <a:buSzPts val="2600"/>
              <a:buFont typeface="Trebuchet MS"/>
              <a:buChar char="●"/>
            </a:pPr>
            <a:r>
              <a:rPr lang="en-US" sz="2600">
                <a:solidFill>
                  <a:srgbClr val="002060"/>
                </a:solidFill>
                <a:ea typeface="Trebuchet MS"/>
                <a:cs typeface="Trebuchet MS"/>
                <a:sym typeface="Trebuchet MS"/>
              </a:rPr>
              <a:t>Consider language needs</a:t>
            </a:r>
          </a:p>
          <a:p>
            <a:pPr marL="457200" lvl="0" indent="-393700" algn="l" rtl="0">
              <a:lnSpc>
                <a:spcPct val="100000"/>
              </a:lnSpc>
              <a:spcBef>
                <a:spcPts val="0"/>
              </a:spcBef>
              <a:spcAft>
                <a:spcPts val="0"/>
              </a:spcAft>
              <a:buClr>
                <a:srgbClr val="002060"/>
              </a:buClr>
              <a:buSzPts val="2600"/>
              <a:buFont typeface="Trebuchet MS"/>
              <a:buChar char="●"/>
            </a:pPr>
            <a:endParaRPr lang="en-US" sz="26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Things to have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Business cards/contact information for investigator(s)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campus and community resources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Written copies of relevant policies and procedures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Paper and pen for student to take own notes, if desired</a:t>
            </a:r>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sym typeface="Trebuchet MS"/>
              </a:rPr>
              <a:t>Device for taking photos (e.g. cell phone, digital camera) </a:t>
            </a:r>
            <a:endParaRPr lang="en-US" sz="1200"/>
          </a:p>
          <a:p>
            <a:pPr marL="0" lvl="0" indent="0" algn="l" rtl="0">
              <a:lnSpc>
                <a:spcPct val="100000"/>
              </a:lnSpc>
              <a:spcBef>
                <a:spcPts val="0"/>
              </a:spcBef>
              <a:spcAft>
                <a:spcPts val="0"/>
              </a:spcAft>
              <a:buNone/>
            </a:pPr>
            <a:endParaRPr lang="en-US" sz="2200">
              <a:solidFill>
                <a:srgbClr val="002060"/>
              </a:solidFill>
              <a:ea typeface="Trebuchet MS"/>
              <a:cs typeface="Trebuchet MS"/>
              <a:sym typeface="Trebuchet MS"/>
            </a:endParaRPr>
          </a:p>
          <a:p>
            <a:pPr marL="457200" lvl="0" indent="-393700" algn="l" rtl="0">
              <a:lnSpc>
                <a:spcPct val="100000"/>
              </a:lnSpc>
              <a:spcBef>
                <a:spcPts val="0"/>
              </a:spcBef>
              <a:spcAft>
                <a:spcPts val="0"/>
              </a:spcAft>
              <a:buClr>
                <a:srgbClr val="002060"/>
              </a:buClr>
              <a:buSzPts val="2600"/>
              <a:buFont typeface="Trebuchet MS"/>
              <a:buChar char="●"/>
            </a:pPr>
            <a:r>
              <a:rPr lang="en-US" sz="2600">
                <a:solidFill>
                  <a:srgbClr val="002060"/>
                </a:solidFill>
                <a:ea typeface="Trebuchet MS"/>
                <a:cs typeface="Trebuchet MS"/>
                <a:sym typeface="Trebuchet MS"/>
              </a:rPr>
              <a:t>Consider having on hand:</a:t>
            </a:r>
            <a:endParaRPr lang="en-US" sz="16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Tissues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Water (or other beverage to offer)</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Candy/mints</a:t>
            </a:r>
            <a:endParaRPr lang="en-US" sz="1200"/>
          </a:p>
          <a:p>
            <a:pPr marL="914400" lvl="1" indent="-368300" algn="l" rtl="0">
              <a:lnSpc>
                <a:spcPct val="100000"/>
              </a:lnSpc>
              <a:spcBef>
                <a:spcPts val="0"/>
              </a:spcBef>
              <a:spcAft>
                <a:spcPts val="0"/>
              </a:spcAft>
              <a:buClr>
                <a:srgbClr val="002060"/>
              </a:buClr>
              <a:buSzPts val="2200"/>
              <a:buFont typeface="Trebuchet MS"/>
              <a:buChar char="○"/>
            </a:pPr>
            <a:r>
              <a:rPr lang="en-US" sz="2200">
                <a:solidFill>
                  <a:srgbClr val="002060"/>
                </a:solidFill>
                <a:ea typeface="Trebuchet MS"/>
                <a:cs typeface="Trebuchet MS"/>
                <a:sym typeface="Trebuchet MS"/>
              </a:rPr>
              <a:t>Stress ball, slinky, etc. (No sharp objects)</a:t>
            </a:r>
          </a:p>
        </p:txBody>
      </p:sp>
    </p:spTree>
    <p:extLst>
      <p:ext uri="{BB962C8B-B14F-4D97-AF65-F5344CB8AC3E}">
        <p14:creationId xmlns:p14="http://schemas.microsoft.com/office/powerpoint/2010/main" val="11153833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2D14EA-4BE7-D8CC-218A-40DF789AE95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Self-Check</a:t>
            </a:r>
          </a:p>
        </p:txBody>
      </p:sp>
      <p:sp>
        <p:nvSpPr>
          <p:cNvPr id="2" name="Content Placeholder 1">
            <a:extLst>
              <a:ext uri="{FF2B5EF4-FFF2-40B4-BE49-F238E27FC236}">
                <a16:creationId xmlns:a16="http://schemas.microsoft.com/office/drawing/2014/main" id="{D154371C-92FE-2FB2-B0E2-4C7816C7977A}"/>
              </a:ext>
            </a:extLst>
          </p:cNvPr>
          <p:cNvSpPr>
            <a:spLocks noGrp="1"/>
          </p:cNvSpPr>
          <p:nvPr>
            <p:ph idx="1"/>
          </p:nvPr>
        </p:nvSpPr>
        <p:spPr/>
        <p:txBody>
          <a:bodyPr>
            <a:normAutofit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Attend to own non-verbal behaviors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Focus on student, rather than on advisor, support person, attorney</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Present open posture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Balanced eye contact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Practice active listening</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Demonstrate empathy, but with proper boundaries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Treat interviewee as a whole person recognizing their humanity</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Remain neutral</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Sample language</a:t>
            </a:r>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sym typeface="Trebuchet MS"/>
              </a:rPr>
              <a:t>Allow space for decisions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Be mindful of own reaction to triggering information</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Consult with colleagues to learn more about your own non-verbal cues</a:t>
            </a:r>
          </a:p>
        </p:txBody>
      </p:sp>
    </p:spTree>
    <p:extLst>
      <p:ext uri="{BB962C8B-B14F-4D97-AF65-F5344CB8AC3E}">
        <p14:creationId xmlns:p14="http://schemas.microsoft.com/office/powerpoint/2010/main" val="26485056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4ABAC9-D6B3-5084-5D7E-49642CA67EE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Interviewing Tips: Interviewee</a:t>
            </a:r>
          </a:p>
        </p:txBody>
      </p:sp>
      <p:sp>
        <p:nvSpPr>
          <p:cNvPr id="2" name="Content Placeholder 1">
            <a:extLst>
              <a:ext uri="{FF2B5EF4-FFF2-40B4-BE49-F238E27FC236}">
                <a16:creationId xmlns:a16="http://schemas.microsoft.com/office/drawing/2014/main" id="{829AD92E-BC81-3D0A-2A9A-C86ACCCC0489}"/>
              </a:ext>
            </a:extLst>
          </p:cNvPr>
          <p:cNvSpPr>
            <a:spLocks noGrp="1"/>
          </p:cNvSpPr>
          <p:nvPr>
            <p:ph idx="1"/>
          </p:nvPr>
        </p:nvSpPr>
        <p:spPr/>
        <p:txBody>
          <a:bodyPr/>
          <a:lstStyle/>
          <a:p>
            <a:r>
              <a:rPr lang="en-US"/>
              <a:t>Acknowledge interview may include sensitive, triggering and difficult discussion</a:t>
            </a:r>
          </a:p>
          <a:p>
            <a:r>
              <a:rPr lang="en-US"/>
              <a:t>Ask the interviewee to use their own language</a:t>
            </a:r>
          </a:p>
          <a:p>
            <a:r>
              <a:rPr lang="en-US"/>
              <a:t>Follow up on the meaning of slang terms (e.g. “hook-up”)</a:t>
            </a:r>
          </a:p>
          <a:p>
            <a:r>
              <a:rPr lang="en-US"/>
              <a:t>Be aware of language differences in how words may be defined given cultural and social backgrounds </a:t>
            </a:r>
          </a:p>
        </p:txBody>
      </p:sp>
    </p:spTree>
    <p:extLst>
      <p:ext uri="{BB962C8B-B14F-4D97-AF65-F5344CB8AC3E}">
        <p14:creationId xmlns:p14="http://schemas.microsoft.com/office/powerpoint/2010/main" val="11912846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9BCA5-3DAA-7755-E368-A0E995F84A7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Virtual Interviews</a:t>
            </a:r>
          </a:p>
        </p:txBody>
      </p:sp>
      <p:sp>
        <p:nvSpPr>
          <p:cNvPr id="2" name="Content Placeholder 1">
            <a:extLst>
              <a:ext uri="{FF2B5EF4-FFF2-40B4-BE49-F238E27FC236}">
                <a16:creationId xmlns:a16="http://schemas.microsoft.com/office/drawing/2014/main" id="{391F568B-30BD-6D35-1D4B-BE7EDE39AB0F}"/>
              </a:ext>
            </a:extLst>
          </p:cNvPr>
          <p:cNvSpPr>
            <a:spLocks noGrp="1"/>
          </p:cNvSpPr>
          <p:nvPr>
            <p:ph idx="1"/>
          </p:nvPr>
        </p:nvSpPr>
        <p:spPr/>
        <p:txBody>
          <a:bodyPr/>
          <a:lstStyle/>
          <a:p>
            <a:r>
              <a:rPr lang="en-US" dirty="0"/>
              <a:t>Use unique meeting IDs with passwords for each interview</a:t>
            </a:r>
          </a:p>
          <a:p>
            <a:r>
              <a:rPr lang="en-US" dirty="0"/>
              <a:t>Ensure privacy settings are enabled</a:t>
            </a:r>
          </a:p>
          <a:p>
            <a:r>
              <a:rPr lang="en-US" dirty="0"/>
              <a:t>Discuss ground rules for all parties (e.g. no recordings, breaks, etc.)</a:t>
            </a:r>
          </a:p>
          <a:p>
            <a:r>
              <a:rPr lang="en-US" dirty="0"/>
              <a:t>Ensure needed documents are readily available (policies, procedures, flowcharts, </a:t>
            </a:r>
            <a:r>
              <a:rPr lang="en-US" dirty="0" err="1"/>
              <a:t>etc</a:t>
            </a:r>
            <a:r>
              <a:rPr lang="en-US" dirty="0"/>
              <a:t>)</a:t>
            </a:r>
          </a:p>
          <a:p>
            <a:r>
              <a:rPr lang="en-US" dirty="0"/>
              <a:t>Close all unnecessary windows and silence notifications (e.g. incoming email alerts)</a:t>
            </a:r>
          </a:p>
        </p:txBody>
      </p:sp>
    </p:spTree>
    <p:extLst>
      <p:ext uri="{BB962C8B-B14F-4D97-AF65-F5344CB8AC3E}">
        <p14:creationId xmlns:p14="http://schemas.microsoft.com/office/powerpoint/2010/main" val="28252603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EFD1B-4FA8-D5D0-62AC-540CB9169E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Framing the Interview</a:t>
            </a:r>
          </a:p>
        </p:txBody>
      </p:sp>
      <p:sp>
        <p:nvSpPr>
          <p:cNvPr id="2" name="Content Placeholder 1">
            <a:extLst>
              <a:ext uri="{FF2B5EF4-FFF2-40B4-BE49-F238E27FC236}">
                <a16:creationId xmlns:a16="http://schemas.microsoft.com/office/drawing/2014/main" id="{2933B994-1B51-CF8B-6DAA-96B703688B19}"/>
              </a:ext>
            </a:extLst>
          </p:cNvPr>
          <p:cNvSpPr>
            <a:spLocks noGrp="1"/>
          </p:cNvSpPr>
          <p:nvPr>
            <p:ph idx="1"/>
          </p:nvPr>
        </p:nvSpPr>
        <p:spPr/>
        <p:txBody>
          <a:bodyPr>
            <a:normAutofit/>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Build rapport</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Provide overview of the process and purpose of the meeting</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Explain investigatory process, resolution options/process, appeal rights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Have written copies of these materials available</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rights and options specific to interviewee role</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Complainant/respondent rights differ from witness</a:t>
            </a:r>
            <a:endParaRPr lang="en-US"/>
          </a:p>
          <a:p>
            <a:pPr marL="1371600" lvl="2" indent="-441960" algn="l" rtl="0">
              <a:lnSpc>
                <a:spcPct val="100000"/>
              </a:lnSpc>
              <a:spcBef>
                <a:spcPts val="0"/>
              </a:spcBef>
              <a:spcAft>
                <a:spcPts val="0"/>
              </a:spcAft>
              <a:buClr>
                <a:srgbClr val="002060"/>
              </a:buClr>
              <a:buSzPct val="133333"/>
              <a:buFont typeface="Arial"/>
              <a:buChar char="•"/>
            </a:pPr>
            <a:r>
              <a:rPr lang="en-US" sz="2400">
                <a:solidFill>
                  <a:srgbClr val="002060"/>
                </a:solidFill>
                <a:ea typeface="Trebuchet MS"/>
                <a:cs typeface="Trebuchet MS"/>
                <a:sym typeface="Trebuchet MS"/>
              </a:rPr>
              <a:t>Discuss confidential resources, availability of interim measures and supports, other available resources </a:t>
            </a:r>
            <a:endParaRPr lang="en-US">
              <a:highlight>
                <a:srgbClr val="FFFF00"/>
              </a:highlight>
            </a:endParaRPr>
          </a:p>
        </p:txBody>
      </p:sp>
    </p:spTree>
    <p:extLst>
      <p:ext uri="{BB962C8B-B14F-4D97-AF65-F5344CB8AC3E}">
        <p14:creationId xmlns:p14="http://schemas.microsoft.com/office/powerpoint/2010/main" val="15547812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972952-7C2D-2395-C673-328729D7843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Set Interview Expectations</a:t>
            </a:r>
          </a:p>
        </p:txBody>
      </p:sp>
      <p:sp>
        <p:nvSpPr>
          <p:cNvPr id="2" name="Content Placeholder 1">
            <a:extLst>
              <a:ext uri="{FF2B5EF4-FFF2-40B4-BE49-F238E27FC236}">
                <a16:creationId xmlns:a16="http://schemas.microsoft.com/office/drawing/2014/main" id="{D7C758F1-C635-A184-B862-F657C8EC9A2D}"/>
              </a:ext>
            </a:extLst>
          </p:cNvPr>
          <p:cNvSpPr>
            <a:spLocks noGrp="1"/>
          </p:cNvSpPr>
          <p:nvPr>
            <p:ph idx="1"/>
          </p:nvPr>
        </p:nvSpPr>
        <p:spPr/>
        <p:txBody>
          <a:bodyPr/>
          <a:lstStyle/>
          <a:p>
            <a:r>
              <a:rPr lang="en-US" dirty="0"/>
              <a:t>Review roles of interview attendees (investigator, notetaker, interviewee, advisor)</a:t>
            </a:r>
          </a:p>
          <a:p>
            <a:r>
              <a:rPr lang="en-US" dirty="0"/>
              <a:t>Discuss process issues (e.g. Does the party intend to cooperate?)</a:t>
            </a:r>
          </a:p>
          <a:p>
            <a:r>
              <a:rPr lang="en-US" dirty="0"/>
              <a:t>Discuss note taking and access to investigatory information</a:t>
            </a:r>
          </a:p>
          <a:p>
            <a:r>
              <a:rPr lang="en-US" dirty="0"/>
              <a:t>Discuss how breaks will be handled, if needed</a:t>
            </a:r>
          </a:p>
        </p:txBody>
      </p:sp>
    </p:spTree>
    <p:extLst>
      <p:ext uri="{BB962C8B-B14F-4D97-AF65-F5344CB8AC3E}">
        <p14:creationId xmlns:p14="http://schemas.microsoft.com/office/powerpoint/2010/main" val="18410173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BD1585-2FEC-4956-9D00-FEB59E4520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Goals of Questioning</a:t>
            </a:r>
          </a:p>
        </p:txBody>
      </p:sp>
      <p:sp>
        <p:nvSpPr>
          <p:cNvPr id="2" name="Content Placeholder 1">
            <a:extLst>
              <a:ext uri="{FF2B5EF4-FFF2-40B4-BE49-F238E27FC236}">
                <a16:creationId xmlns:a16="http://schemas.microsoft.com/office/drawing/2014/main" id="{6AC0E218-7D24-4EA8-45B0-6CDB104BB7F1}"/>
              </a:ext>
            </a:extLst>
          </p:cNvPr>
          <p:cNvSpPr>
            <a:spLocks noGrp="1"/>
          </p:cNvSpPr>
          <p:nvPr>
            <p:ph idx="1"/>
          </p:nvPr>
        </p:nvSpPr>
        <p:spPr/>
        <p:txBody>
          <a:bodyPr/>
          <a:lstStyle/>
          <a:p>
            <a:r>
              <a:rPr lang="en-US"/>
              <a:t>Establishing a narrative and timeline of events</a:t>
            </a:r>
          </a:p>
          <a:p>
            <a:endParaRPr lang="en-US"/>
          </a:p>
          <a:p>
            <a:r>
              <a:rPr lang="en-US"/>
              <a:t>Clarify conflicting information</a:t>
            </a:r>
          </a:p>
          <a:p>
            <a:endParaRPr lang="en-US"/>
          </a:p>
          <a:p>
            <a:r>
              <a:rPr lang="en-US"/>
              <a:t>Understand how each involved party perceived the events</a:t>
            </a:r>
          </a:p>
        </p:txBody>
      </p:sp>
    </p:spTree>
    <p:extLst>
      <p:ext uri="{BB962C8B-B14F-4D97-AF65-F5344CB8AC3E}">
        <p14:creationId xmlns:p14="http://schemas.microsoft.com/office/powerpoint/2010/main" val="5283689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AACF75-EED7-A9B3-EA61-D7A1B63598C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Tips for Questioning </a:t>
            </a:r>
          </a:p>
        </p:txBody>
      </p:sp>
      <p:sp>
        <p:nvSpPr>
          <p:cNvPr id="2" name="Content Placeholder 1">
            <a:extLst>
              <a:ext uri="{FF2B5EF4-FFF2-40B4-BE49-F238E27FC236}">
                <a16:creationId xmlns:a16="http://schemas.microsoft.com/office/drawing/2014/main" id="{F22A1A2F-F81D-9BB0-613F-543B9EB1B1FF}"/>
              </a:ext>
            </a:extLst>
          </p:cNvPr>
          <p:cNvSpPr>
            <a:spLocks noGrp="1"/>
          </p:cNvSpPr>
          <p:nvPr>
            <p:ph idx="1"/>
          </p:nvPr>
        </p:nvSpPr>
        <p:spPr/>
        <p:txBody>
          <a:bodyPr>
            <a:normAutofit/>
          </a:bodyPr>
          <a:lstStyle/>
          <a:p>
            <a:r>
              <a:rPr lang="en-US"/>
              <a:t>Ask open-ended questions</a:t>
            </a:r>
          </a:p>
          <a:p>
            <a:r>
              <a:rPr lang="en-US"/>
              <a:t>Listen more than speaking, and be comfortable with silence</a:t>
            </a:r>
          </a:p>
          <a:p>
            <a:r>
              <a:rPr lang="en-US"/>
              <a:t>Allow time for people to answer questions</a:t>
            </a:r>
          </a:p>
          <a:p>
            <a:r>
              <a:rPr lang="en-US"/>
              <a:t>Use an appropriate tone</a:t>
            </a:r>
          </a:p>
          <a:p>
            <a:r>
              <a:rPr lang="en-US"/>
              <a:t>Identify conflicting information</a:t>
            </a:r>
          </a:p>
          <a:p>
            <a:r>
              <a:rPr lang="en-US"/>
              <a:t>Ask for clarification</a:t>
            </a:r>
          </a:p>
          <a:p>
            <a:r>
              <a:rPr lang="en-US"/>
              <a:t>Ask questions that reveal attitude and belief</a:t>
            </a:r>
          </a:p>
          <a:p>
            <a:r>
              <a:rPr lang="en-US"/>
              <a:t>Keep it simple</a:t>
            </a:r>
          </a:p>
        </p:txBody>
      </p:sp>
    </p:spTree>
    <p:extLst>
      <p:ext uri="{BB962C8B-B14F-4D97-AF65-F5344CB8AC3E}">
        <p14:creationId xmlns:p14="http://schemas.microsoft.com/office/powerpoint/2010/main" val="24610496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B6ABD-6C86-056A-2750-CCB1037C10B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Determine What to Ask</a:t>
            </a:r>
          </a:p>
        </p:txBody>
      </p:sp>
      <p:sp>
        <p:nvSpPr>
          <p:cNvPr id="2" name="Content Placeholder 1">
            <a:extLst>
              <a:ext uri="{FF2B5EF4-FFF2-40B4-BE49-F238E27FC236}">
                <a16:creationId xmlns:a16="http://schemas.microsoft.com/office/drawing/2014/main" id="{88104086-6E7B-7C6C-C01A-6B2E7A6D83BD}"/>
              </a:ext>
            </a:extLst>
          </p:cNvPr>
          <p:cNvSpPr>
            <a:spLocks noGrp="1"/>
          </p:cNvSpPr>
          <p:nvPr>
            <p:ph idx="1"/>
          </p:nvPr>
        </p:nvSpPr>
        <p:spPr>
          <a:xfrm>
            <a:off x="609600" y="1600201"/>
            <a:ext cx="10972800" cy="4567844"/>
          </a:xfrm>
        </p:spPr>
        <p:txBody>
          <a:bodyPr>
            <a:normAutofit fontScale="85000" lnSpcReduction="20000"/>
          </a:bodyPr>
          <a:lstStyle/>
          <a:p>
            <a:pPr>
              <a:buFont typeface="Wingdings" panose="05000000000000000000" pitchFamily="2" charset="2"/>
              <a:buChar char="§"/>
            </a:pPr>
            <a:r>
              <a:rPr lang="en-US"/>
              <a:t>Ask yourself:</a:t>
            </a:r>
          </a:p>
          <a:p>
            <a:pPr lvl="1"/>
            <a:r>
              <a:rPr lang="en-US"/>
              <a:t>What information do I need to gather?</a:t>
            </a:r>
          </a:p>
          <a:p>
            <a:pPr lvl="1"/>
            <a:r>
              <a:rPr lang="en-US"/>
              <a:t>Do I need to know more about the information?</a:t>
            </a:r>
          </a:p>
          <a:p>
            <a:pPr lvl="1"/>
            <a:r>
              <a:rPr lang="en-US"/>
              <a:t>Will an answer to my question help me to understand what happened?</a:t>
            </a:r>
          </a:p>
          <a:p>
            <a:pPr lvl="1"/>
            <a:r>
              <a:rPr lang="en-US"/>
              <a:t>Will getting an answer to this question inform the decision?</a:t>
            </a:r>
          </a:p>
          <a:p>
            <a:pPr lvl="1"/>
            <a:r>
              <a:rPr lang="en-US"/>
              <a:t>What facts may be in dispute?</a:t>
            </a:r>
          </a:p>
          <a:p>
            <a:endParaRPr lang="en-US"/>
          </a:p>
          <a:p>
            <a:pPr>
              <a:buFont typeface="Wingdings" panose="05000000000000000000" pitchFamily="2" charset="2"/>
              <a:buChar char="§"/>
            </a:pPr>
            <a:r>
              <a:rPr lang="en-US"/>
              <a:t>In framing the questions, be sensitive to the emotional states of both complainant and respondent, as well as other parties involved</a:t>
            </a:r>
          </a:p>
          <a:p>
            <a:pPr>
              <a:buFont typeface="Wingdings" panose="05000000000000000000" pitchFamily="2" charset="2"/>
              <a:buChar char="§"/>
            </a:pPr>
            <a:endParaRPr lang="en-US"/>
          </a:p>
          <a:p>
            <a:pPr>
              <a:buFont typeface="Wingdings" panose="05000000000000000000" pitchFamily="2" charset="2"/>
              <a:buChar char="§"/>
            </a:pPr>
            <a:r>
              <a:rPr lang="en-US"/>
              <a:t>Do not make assumptions about complainant’s fragility or vulnerability</a:t>
            </a:r>
          </a:p>
          <a:p>
            <a:pPr>
              <a:buFont typeface="Wingdings" panose="05000000000000000000" pitchFamily="2" charset="2"/>
              <a:buChar char="§"/>
            </a:pPr>
            <a:endParaRPr lang="en-US"/>
          </a:p>
          <a:p>
            <a:pPr>
              <a:buFont typeface="Wingdings" panose="05000000000000000000" pitchFamily="2" charset="2"/>
              <a:buChar char="§"/>
            </a:pPr>
            <a:r>
              <a:rPr lang="en-US"/>
              <a:t>Important/relevant questions should always be asked</a:t>
            </a:r>
          </a:p>
        </p:txBody>
      </p:sp>
    </p:spTree>
    <p:extLst>
      <p:ext uri="{BB962C8B-B14F-4D97-AF65-F5344CB8AC3E}">
        <p14:creationId xmlns:p14="http://schemas.microsoft.com/office/powerpoint/2010/main" val="25470083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27FED1-68B8-0182-5764-5E519903E10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Questions</a:t>
            </a:r>
          </a:p>
        </p:txBody>
      </p:sp>
      <p:sp>
        <p:nvSpPr>
          <p:cNvPr id="2" name="Content Placeholder 1">
            <a:extLst>
              <a:ext uri="{FF2B5EF4-FFF2-40B4-BE49-F238E27FC236}">
                <a16:creationId xmlns:a16="http://schemas.microsoft.com/office/drawing/2014/main" id="{23435601-BC9C-E9AD-E5E7-1135F1DCEFE7}"/>
              </a:ext>
            </a:extLst>
          </p:cNvPr>
          <p:cNvSpPr>
            <a:spLocks noGrp="1"/>
          </p:cNvSpPr>
          <p:nvPr>
            <p:ph idx="1"/>
          </p:nvPr>
        </p:nvSpPr>
        <p:spPr/>
        <p:txBody>
          <a:bodyPr>
            <a:normAutofit fontScale="92500" lnSpcReduction="20000"/>
          </a:bodyPr>
          <a:lstStyle/>
          <a:p>
            <a:r>
              <a:rPr lang="en-US" b="1"/>
              <a:t>“What” </a:t>
            </a:r>
            <a:r>
              <a:rPr lang="en-US"/>
              <a:t>questions ask for facts and details</a:t>
            </a:r>
          </a:p>
          <a:p>
            <a:r>
              <a:rPr lang="en-US" b="1"/>
              <a:t>“How” </a:t>
            </a:r>
            <a:r>
              <a:rPr lang="en-US"/>
              <a:t>questions ask about the process, sequence of events, or focus on emotions</a:t>
            </a:r>
          </a:p>
          <a:p>
            <a:r>
              <a:rPr lang="en-US" b="1"/>
              <a:t>“Who/When/Where” </a:t>
            </a:r>
            <a:r>
              <a:rPr lang="en-US"/>
              <a:t>questions ask for the specifics of the situation </a:t>
            </a:r>
          </a:p>
          <a:p>
            <a:pPr marL="0" indent="0">
              <a:buNone/>
            </a:pPr>
            <a:endParaRPr lang="en-US"/>
          </a:p>
          <a:p>
            <a:pPr marL="0" indent="0">
              <a:buNone/>
            </a:pPr>
            <a:r>
              <a:rPr lang="en-US"/>
              <a:t>Avoid:</a:t>
            </a:r>
          </a:p>
          <a:p>
            <a:pPr>
              <a:buFont typeface="Wingdings" panose="05000000000000000000" pitchFamily="2" charset="2"/>
              <a:buChar char="§"/>
            </a:pPr>
            <a:r>
              <a:rPr lang="en-US"/>
              <a:t>“Why” questions that could be perceived as judgmental</a:t>
            </a:r>
          </a:p>
          <a:p>
            <a:pPr>
              <a:buFont typeface="Wingdings" panose="05000000000000000000" pitchFamily="2" charset="2"/>
              <a:buChar char="§"/>
            </a:pPr>
            <a:r>
              <a:rPr lang="en-US"/>
              <a:t>Questions that imply judgment</a:t>
            </a:r>
          </a:p>
          <a:p>
            <a:pPr>
              <a:buFont typeface="Wingdings" panose="05000000000000000000" pitchFamily="2" charset="2"/>
              <a:buChar char="§"/>
            </a:pPr>
            <a:r>
              <a:rPr lang="en-US"/>
              <a:t>Leading Questions</a:t>
            </a:r>
          </a:p>
          <a:p>
            <a:pPr>
              <a:buFont typeface="Wingdings" panose="05000000000000000000" pitchFamily="2" charset="2"/>
              <a:buChar char="§"/>
            </a:pPr>
            <a:r>
              <a:rPr lang="en-US"/>
              <a:t>Multiple choice questions</a:t>
            </a:r>
          </a:p>
          <a:p>
            <a:pPr>
              <a:buFont typeface="Wingdings" panose="05000000000000000000" pitchFamily="2" charset="2"/>
              <a:buChar char="§"/>
            </a:pPr>
            <a:r>
              <a:rPr lang="en-US"/>
              <a:t>Asking more than one question at one time</a:t>
            </a:r>
          </a:p>
          <a:p>
            <a:endParaRPr lang="en-US"/>
          </a:p>
        </p:txBody>
      </p:sp>
    </p:spTree>
    <p:extLst>
      <p:ext uri="{BB962C8B-B14F-4D97-AF65-F5344CB8AC3E}">
        <p14:creationId xmlns:p14="http://schemas.microsoft.com/office/powerpoint/2010/main" val="421537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BF821E-3509-853E-1FF9-F00AE44B713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Leading Questions</a:t>
            </a:r>
          </a:p>
        </p:txBody>
      </p:sp>
      <p:sp>
        <p:nvSpPr>
          <p:cNvPr id="2" name="Content Placeholder 1">
            <a:extLst>
              <a:ext uri="{FF2B5EF4-FFF2-40B4-BE49-F238E27FC236}">
                <a16:creationId xmlns:a16="http://schemas.microsoft.com/office/drawing/2014/main" id="{1D865D60-27F0-04B9-93C5-4C4D5E8BF0DC}"/>
              </a:ext>
            </a:extLst>
          </p:cNvPr>
          <p:cNvSpPr>
            <a:spLocks noGrp="1"/>
          </p:cNvSpPr>
          <p:nvPr>
            <p:ph idx="1"/>
          </p:nvPr>
        </p:nvSpPr>
        <p:spPr/>
        <p:txBody>
          <a:bodyPr>
            <a:noAutofit/>
          </a:bodyPr>
          <a:lstStyle/>
          <a:p>
            <a:r>
              <a:rPr lang="en-US"/>
              <a:t>Q1: </a:t>
            </a:r>
            <a:r>
              <a:rPr lang="en-US" i="1"/>
              <a:t>Were you feeling stressed when you told your roommate what happened?</a:t>
            </a:r>
          </a:p>
          <a:p>
            <a:pPr marL="0" indent="0">
              <a:buNone/>
            </a:pPr>
            <a:r>
              <a:rPr lang="en-US"/>
              <a:t>	</a:t>
            </a:r>
          </a:p>
          <a:p>
            <a:r>
              <a:rPr lang="en-US"/>
              <a:t>Q2: </a:t>
            </a:r>
            <a:r>
              <a:rPr lang="en-US" i="1"/>
              <a:t>Were you drunk after having 7 drinks?</a:t>
            </a:r>
          </a:p>
          <a:p>
            <a:pPr marL="457200" lvl="1" indent="0">
              <a:buNone/>
            </a:pPr>
            <a:r>
              <a:rPr lang="en-US" sz="2800"/>
              <a:t>	</a:t>
            </a:r>
          </a:p>
          <a:p>
            <a:r>
              <a:rPr lang="en-US"/>
              <a:t>Q3: </a:t>
            </a:r>
            <a:r>
              <a:rPr lang="en-US" i="1"/>
              <a:t>Were you worried after the complainant left your room?</a:t>
            </a:r>
          </a:p>
          <a:p>
            <a:endParaRPr lang="en-US"/>
          </a:p>
          <a:p>
            <a:pPr marL="0" indent="0">
              <a:buNone/>
            </a:pPr>
            <a:r>
              <a:rPr lang="en-US"/>
              <a:t>How can we ask these questions differently?</a:t>
            </a:r>
          </a:p>
        </p:txBody>
      </p:sp>
    </p:spTree>
    <p:extLst>
      <p:ext uri="{BB962C8B-B14F-4D97-AF65-F5344CB8AC3E}">
        <p14:creationId xmlns:p14="http://schemas.microsoft.com/office/powerpoint/2010/main" val="5886295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F5CB62-CEB6-E7CD-57ED-B87B322B7E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Questions to Help Gain Clarification</a:t>
            </a:r>
          </a:p>
        </p:txBody>
      </p:sp>
      <p:sp>
        <p:nvSpPr>
          <p:cNvPr id="2" name="Content Placeholder 1">
            <a:extLst>
              <a:ext uri="{FF2B5EF4-FFF2-40B4-BE49-F238E27FC236}">
                <a16:creationId xmlns:a16="http://schemas.microsoft.com/office/drawing/2014/main" id="{8286DF58-6C1F-F0A2-959E-FDD472BEB42F}"/>
              </a:ext>
            </a:extLst>
          </p:cNvPr>
          <p:cNvSpPr>
            <a:spLocks noGrp="1"/>
          </p:cNvSpPr>
          <p:nvPr>
            <p:ph idx="1"/>
          </p:nvPr>
        </p:nvSpPr>
        <p:spPr/>
        <p:txBody>
          <a:bodyPr/>
          <a:lstStyle/>
          <a:p>
            <a:r>
              <a:rPr lang="en-US"/>
              <a:t>Would you be willing to tell me more about…?</a:t>
            </a:r>
          </a:p>
          <a:p>
            <a:r>
              <a:rPr lang="en-US"/>
              <a:t>How did you feel about…?</a:t>
            </a:r>
          </a:p>
          <a:p>
            <a:r>
              <a:rPr lang="en-US"/>
              <a:t>What did you do after…? What happened then?</a:t>
            </a:r>
          </a:p>
          <a:p>
            <a:r>
              <a:rPr lang="en-US"/>
              <a:t>What did you mean when you said …?</a:t>
            </a:r>
          </a:p>
          <a:p>
            <a:r>
              <a:rPr lang="en-US"/>
              <a:t>What was your reaction to …?</a:t>
            </a:r>
          </a:p>
          <a:p>
            <a:r>
              <a:rPr lang="en-US"/>
              <a:t>How did you become involved in …?</a:t>
            </a:r>
          </a:p>
          <a:p>
            <a:r>
              <a:rPr lang="en-US"/>
              <a:t>What is your understanding of…? </a:t>
            </a:r>
          </a:p>
          <a:p>
            <a:endParaRPr lang="en-US"/>
          </a:p>
        </p:txBody>
      </p:sp>
    </p:spTree>
    <p:extLst>
      <p:ext uri="{BB962C8B-B14F-4D97-AF65-F5344CB8AC3E}">
        <p14:creationId xmlns:p14="http://schemas.microsoft.com/office/powerpoint/2010/main" val="22125502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1437EF-D325-46FE-761A-4DBCE6ABEF8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Additional Questioning Tips</a:t>
            </a:r>
          </a:p>
        </p:txBody>
      </p:sp>
      <p:sp>
        <p:nvSpPr>
          <p:cNvPr id="2" name="Content Placeholder 1">
            <a:extLst>
              <a:ext uri="{FF2B5EF4-FFF2-40B4-BE49-F238E27FC236}">
                <a16:creationId xmlns:a16="http://schemas.microsoft.com/office/drawing/2014/main" id="{BAFA7908-D2D3-1CB8-834F-8FF3C738C1E3}"/>
              </a:ext>
            </a:extLst>
          </p:cNvPr>
          <p:cNvSpPr>
            <a:spLocks noGrp="1"/>
          </p:cNvSpPr>
          <p:nvPr>
            <p:ph idx="1"/>
          </p:nvPr>
        </p:nvSpPr>
        <p:spPr/>
        <p:txBody>
          <a:bodyPr>
            <a:normAutofit/>
          </a:bodyPr>
          <a:lstStyle/>
          <a:p>
            <a:r>
              <a:rPr lang="en-US"/>
              <a:t>Ask them to physically demonstrate what happened as appropriate</a:t>
            </a:r>
          </a:p>
          <a:p>
            <a:r>
              <a:rPr lang="en-US"/>
              <a:t>Ask them to draw maps, diagrams, room layout, floorplan, </a:t>
            </a:r>
            <a:r>
              <a:rPr lang="en-US" err="1"/>
              <a:t>etc</a:t>
            </a:r>
            <a:endParaRPr lang="en-US"/>
          </a:p>
          <a:p>
            <a:r>
              <a:rPr lang="en-US"/>
              <a:t>Ask them if they have documents or other evidence that they discuss, and ask them if they would be willing to share</a:t>
            </a:r>
          </a:p>
          <a:p>
            <a:r>
              <a:rPr lang="en-US"/>
              <a:t>Avoid interrupting</a:t>
            </a:r>
          </a:p>
          <a:p>
            <a:r>
              <a:rPr lang="en-US"/>
              <a:t>Observe body language</a:t>
            </a:r>
          </a:p>
          <a:p>
            <a:r>
              <a:rPr lang="en-US"/>
              <a:t>Consider cultural differences</a:t>
            </a:r>
          </a:p>
        </p:txBody>
      </p:sp>
    </p:spTree>
    <p:extLst>
      <p:ext uri="{BB962C8B-B14F-4D97-AF65-F5344CB8AC3E}">
        <p14:creationId xmlns:p14="http://schemas.microsoft.com/office/powerpoint/2010/main" val="21297333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C0C56B-D13A-07DF-BB7B-949EC9F043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Complainant Investigatory Interview</a:t>
            </a:r>
          </a:p>
        </p:txBody>
      </p:sp>
      <p:sp>
        <p:nvSpPr>
          <p:cNvPr id="2" name="Content Placeholder 1">
            <a:extLst>
              <a:ext uri="{FF2B5EF4-FFF2-40B4-BE49-F238E27FC236}">
                <a16:creationId xmlns:a16="http://schemas.microsoft.com/office/drawing/2014/main" id="{BF0EDC68-609B-B834-E002-C72D16301468}"/>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Minimize the number of interviews and interviewers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Could be retraumatizing to have to retell story multiple times</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sensory elements of incident that may help with recalling details</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Sight, smell, taste, texture, sound, etc.</a:t>
            </a:r>
          </a:p>
          <a:p>
            <a:pPr marL="1371600" lvl="2" indent="-444500" algn="l" rtl="0">
              <a:lnSpc>
                <a:spcPct val="100000"/>
              </a:lnSpc>
              <a:spcBef>
                <a:spcPts val="0"/>
              </a:spcBef>
              <a:spcAft>
                <a:spcPts val="0"/>
              </a:spcAft>
              <a:buClr>
                <a:srgbClr val="002060"/>
              </a:buClr>
              <a:buSzPts val="3000"/>
              <a:buFont typeface="Arial"/>
              <a:buChar char="•"/>
            </a:pPr>
            <a:endParaRPr lang="en-US" sz="1200"/>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Ask questions that speak to emotional elements of incident that may generate recall of details</a:t>
            </a:r>
          </a:p>
          <a:p>
            <a:pPr marL="457200" lvl="0" indent="-444500" algn="l" rtl="0">
              <a:lnSpc>
                <a:spcPct val="100000"/>
              </a:lnSpc>
              <a:spcBef>
                <a:spcPts val="0"/>
              </a:spcBef>
              <a:spcAft>
                <a:spcPts val="0"/>
              </a:spcAft>
              <a:buClr>
                <a:srgbClr val="002060"/>
              </a:buClr>
              <a:buSzPts val="3000"/>
              <a:buFont typeface="Arial"/>
              <a:buChar char="•"/>
            </a:pPr>
            <a:endParaRPr lang="en-US" sz="1600">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Allow complainant to express their feelings</a:t>
            </a:r>
            <a:endParaRPr lang="en-US" sz="2600"/>
          </a:p>
        </p:txBody>
      </p:sp>
    </p:spTree>
    <p:extLst>
      <p:ext uri="{BB962C8B-B14F-4D97-AF65-F5344CB8AC3E}">
        <p14:creationId xmlns:p14="http://schemas.microsoft.com/office/powerpoint/2010/main" val="3077418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68A5E2-F8D3-3FAE-9A37-49ABB821FD6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Initial Meeting</a:t>
            </a:r>
          </a:p>
        </p:txBody>
      </p:sp>
      <p:sp>
        <p:nvSpPr>
          <p:cNvPr id="2" name="Content Placeholder 1">
            <a:extLst>
              <a:ext uri="{FF2B5EF4-FFF2-40B4-BE49-F238E27FC236}">
                <a16:creationId xmlns:a16="http://schemas.microsoft.com/office/drawing/2014/main" id="{A210C4DC-9E70-A04A-0578-E89B784C33F0}"/>
              </a:ext>
            </a:extLst>
          </p:cNvPr>
          <p:cNvSpPr>
            <a:spLocks noGrp="1"/>
          </p:cNvSpPr>
          <p:nvPr>
            <p:ph idx="1"/>
          </p:nvPr>
        </p:nvSpPr>
        <p:spPr/>
        <p:txBody>
          <a:bodyPr>
            <a:normAutofit fontScale="92500" lnSpcReduction="10000"/>
          </a:bodyPr>
          <a:lstStyle/>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Welcome and introductions</a:t>
            </a:r>
            <a:endParaRPr lang="en-US"/>
          </a:p>
          <a:p>
            <a:pPr marL="457200" lvl="0" indent="-441960" algn="l" rtl="0">
              <a:lnSpc>
                <a:spcPct val="100000"/>
              </a:lnSpc>
              <a:spcBef>
                <a:spcPts val="0"/>
              </a:spcBef>
              <a:spcAft>
                <a:spcPts val="0"/>
              </a:spcAft>
              <a:buClr>
                <a:srgbClr val="002060"/>
              </a:buClr>
              <a:buSzPct val="114285"/>
              <a:buFont typeface="Arial"/>
              <a:buChar char="•"/>
            </a:pPr>
            <a:r>
              <a:rPr lang="en-US" sz="2800">
                <a:solidFill>
                  <a:srgbClr val="002060"/>
                </a:solidFill>
                <a:ea typeface="Trebuchet MS"/>
                <a:cs typeface="Trebuchet MS"/>
                <a:sym typeface="Trebuchet MS"/>
              </a:rPr>
              <a:t>Review purpose of the initial meeting</a:t>
            </a:r>
            <a:endParaRPr lang="en-US" sz="2200">
              <a:sym typeface="Trebuchet MS"/>
            </a:endParaRPr>
          </a:p>
          <a:p>
            <a:pPr marL="457200" indent="-441960">
              <a:spcBef>
                <a:spcPts val="0"/>
              </a:spcBef>
              <a:buClr>
                <a:srgbClr val="002060"/>
              </a:buClr>
              <a:buSzPct val="114285"/>
              <a:buFont typeface="Arial"/>
              <a:buChar char="•"/>
            </a:pPr>
            <a:r>
              <a:rPr lang="en-US">
                <a:solidFill>
                  <a:srgbClr val="002060"/>
                </a:solidFill>
                <a:ea typeface="Trebuchet MS"/>
                <a:cs typeface="Trebuchet MS"/>
                <a:sym typeface="Trebuchet MS"/>
              </a:rPr>
              <a:t>Discuss the 1B.3 Policy and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Explain the process, resolution options, appeal rights, etc.</a:t>
            </a:r>
          </a:p>
          <a:p>
            <a:pPr marL="457200" indent="-441960">
              <a:spcBef>
                <a:spcPts val="0"/>
              </a:spcBef>
              <a:buClr>
                <a:srgbClr val="002060"/>
              </a:buClr>
              <a:buSzPct val="114285"/>
              <a:buFont typeface="Arial"/>
              <a:buChar char="•"/>
            </a:pPr>
            <a:r>
              <a:rPr lang="en-US">
                <a:solidFill>
                  <a:srgbClr val="002060"/>
                </a:solidFill>
              </a:rPr>
              <a:t>Inform complainant about retaliation prohibition under 1B.3.1 Procedure</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ea typeface="Trebuchet MS"/>
                <a:cs typeface="Trebuchet MS"/>
                <a:sym typeface="Trebuchet MS"/>
              </a:rPr>
              <a:t>Review the Data Privacy Notice (Tennessen Notice) and address confidentiality </a:t>
            </a:r>
          </a:p>
          <a:p>
            <a:pPr marL="457200" lvl="0" indent="-441960" algn="l" rtl="0">
              <a:lnSpc>
                <a:spcPct val="100000"/>
              </a:lnSpc>
              <a:spcBef>
                <a:spcPts val="0"/>
              </a:spcBef>
              <a:spcAft>
                <a:spcPts val="0"/>
              </a:spcAft>
              <a:buClr>
                <a:srgbClr val="002060"/>
              </a:buClr>
              <a:buSzPct val="114285"/>
              <a:buFont typeface="Arial"/>
              <a:buChar char="•"/>
            </a:pPr>
            <a:r>
              <a:rPr lang="en-US">
                <a:solidFill>
                  <a:srgbClr val="002060"/>
                </a:solidFill>
              </a:rPr>
              <a:t>Confirm Respondent is a current student</a:t>
            </a:r>
          </a:p>
          <a:p>
            <a:pPr marL="0" indent="0">
              <a:buNone/>
            </a:pPr>
            <a:endParaRPr lang="en-US"/>
          </a:p>
          <a:p>
            <a:pPr marL="0" indent="0">
              <a:buNone/>
            </a:pPr>
            <a:r>
              <a:rPr lang="en-US">
                <a:solidFill>
                  <a:srgbClr val="002060"/>
                </a:solidFill>
              </a:rPr>
              <a:t>Consider Respondents may be reluctant to participate because they may be concerned of the impact on criminal proceedings</a:t>
            </a:r>
          </a:p>
        </p:txBody>
      </p:sp>
    </p:spTree>
    <p:extLst>
      <p:ext uri="{BB962C8B-B14F-4D97-AF65-F5344CB8AC3E}">
        <p14:creationId xmlns:p14="http://schemas.microsoft.com/office/powerpoint/2010/main" val="32112003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Initial Respondent Meeting (Cont.)</a:t>
            </a:r>
          </a:p>
        </p:txBody>
      </p:sp>
      <p:sp>
        <p:nvSpPr>
          <p:cNvPr id="2" name="Content Placeholder 1"/>
          <p:cNvSpPr>
            <a:spLocks noGrp="1"/>
          </p:cNvSpPr>
          <p:nvPr>
            <p:ph idx="1"/>
          </p:nvPr>
        </p:nvSpPr>
        <p:spPr/>
        <p:txBody>
          <a:bodyPr>
            <a:normAutofit fontScale="77500" lnSpcReduction="20000"/>
          </a:bodyPr>
          <a:lstStyle/>
          <a:p>
            <a:r>
              <a:rPr lang="en-US" sz="3100"/>
              <a:t>Discuss Respondent Options</a:t>
            </a:r>
          </a:p>
          <a:p>
            <a:pPr lvl="1"/>
            <a:r>
              <a:rPr lang="en-US" sz="3100"/>
              <a:t>Right to a written response to the allegations</a:t>
            </a:r>
          </a:p>
          <a:p>
            <a:pPr lvl="1"/>
            <a:r>
              <a:rPr lang="en-US" sz="3100"/>
              <a:t>Discuss other individuals that are permitted to accompany the respondent during investigative interviews and the extent of their involvement.</a:t>
            </a:r>
          </a:p>
          <a:p>
            <a:r>
              <a:rPr lang="en-US" sz="3100"/>
              <a:t>Notice respondent which type of complaint process Complainant has selected (Formal or Informal Resolution)</a:t>
            </a:r>
          </a:p>
          <a:p>
            <a:r>
              <a:rPr lang="en-US" sz="3100"/>
              <a:t>Explain the Informal Resolution process </a:t>
            </a:r>
          </a:p>
          <a:p>
            <a:r>
              <a:rPr lang="en-US" sz="3100"/>
              <a:t>Discuss supportive measures</a:t>
            </a:r>
          </a:p>
          <a:p>
            <a:r>
              <a:rPr lang="en-US" sz="3100"/>
              <a:t>Discuss timelines</a:t>
            </a:r>
          </a:p>
          <a:p>
            <a:r>
              <a:rPr lang="en-US" sz="3100"/>
              <a:t>Discuss any interim actions that may take place based upon the allegations of the complaint</a:t>
            </a:r>
          </a:p>
          <a:p>
            <a:r>
              <a:rPr lang="en-US" sz="3100"/>
              <a:t>Any additional information</a:t>
            </a:r>
          </a:p>
        </p:txBody>
      </p:sp>
    </p:spTree>
    <p:extLst>
      <p:ext uri="{BB962C8B-B14F-4D97-AF65-F5344CB8AC3E}">
        <p14:creationId xmlns:p14="http://schemas.microsoft.com/office/powerpoint/2010/main" val="42087982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3D12B9-31B5-C285-8F14-41F74B0011E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Respondent Investigatory Interview</a:t>
            </a:r>
          </a:p>
        </p:txBody>
      </p:sp>
      <p:sp>
        <p:nvSpPr>
          <p:cNvPr id="2" name="Content Placeholder 1">
            <a:extLst>
              <a:ext uri="{FF2B5EF4-FFF2-40B4-BE49-F238E27FC236}">
                <a16:creationId xmlns:a16="http://schemas.microsoft.com/office/drawing/2014/main" id="{C74C13DF-7368-1A87-4CAD-A1CED9FADAFD}"/>
              </a:ext>
            </a:extLst>
          </p:cNvPr>
          <p:cNvSpPr>
            <a:spLocks noGrp="1"/>
          </p:cNvSpPr>
          <p:nvPr>
            <p:ph idx="1"/>
          </p:nvPr>
        </p:nvSpPr>
        <p:spPr/>
        <p:txBody>
          <a:bodyPr/>
          <a:lstStyle/>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Undergoing an investigation may cause the Respondent to feel:</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Stressed</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Shame and/or embarrassment</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Anger</a:t>
            </a:r>
            <a:endParaRPr lang="en-US" sz="12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Hopeless</a:t>
            </a:r>
          </a:p>
          <a:p>
            <a:pPr marL="1371600" lvl="2" indent="-444500" algn="l" rtl="0">
              <a:lnSpc>
                <a:spcPct val="100000"/>
              </a:lnSpc>
              <a:spcBef>
                <a:spcPts val="0"/>
              </a:spcBef>
              <a:spcAft>
                <a:spcPts val="0"/>
              </a:spcAft>
              <a:buClr>
                <a:srgbClr val="002060"/>
              </a:buClr>
              <a:buSzPts val="3000"/>
              <a:buFont typeface="Arial"/>
              <a:buChar char="•"/>
            </a:pPr>
            <a:endParaRPr lang="en-US" sz="2200">
              <a:solidFill>
                <a:srgbClr val="002060"/>
              </a:solidFill>
              <a:ea typeface="Trebuchet MS"/>
              <a:cs typeface="Trebuchet MS"/>
              <a:sym typeface="Trebuchet MS"/>
            </a:endParaRPr>
          </a:p>
          <a:p>
            <a:pPr marL="457200" lvl="0" indent="-444500" algn="l" rtl="0">
              <a:lnSpc>
                <a:spcPct val="100000"/>
              </a:lnSpc>
              <a:spcBef>
                <a:spcPts val="0"/>
              </a:spcBef>
              <a:spcAft>
                <a:spcPts val="0"/>
              </a:spcAft>
              <a:buClr>
                <a:srgbClr val="002060"/>
              </a:buClr>
              <a:buSzPts val="3000"/>
              <a:buFont typeface="Arial"/>
              <a:buChar char="•"/>
            </a:pPr>
            <a:r>
              <a:rPr lang="en-US" sz="2600">
                <a:solidFill>
                  <a:srgbClr val="002060"/>
                </a:solidFill>
                <a:ea typeface="Trebuchet MS"/>
                <a:cs typeface="Trebuchet MS"/>
                <a:sym typeface="Trebuchet MS"/>
              </a:rPr>
              <a:t>Important to provide respondent with appropriate resources/support</a:t>
            </a:r>
            <a:endParaRPr lang="en-US" sz="1600"/>
          </a:p>
          <a:p>
            <a:pPr marL="1371600" lvl="2" indent="-444500" algn="l" rtl="0">
              <a:lnSpc>
                <a:spcPct val="100000"/>
              </a:lnSpc>
              <a:spcBef>
                <a:spcPts val="0"/>
              </a:spcBef>
              <a:spcAft>
                <a:spcPts val="0"/>
              </a:spcAft>
              <a:buClr>
                <a:srgbClr val="002060"/>
              </a:buClr>
              <a:buSzPts val="3000"/>
              <a:buFont typeface="Arial"/>
              <a:buChar char="•"/>
            </a:pPr>
            <a:r>
              <a:rPr lang="en-US" sz="2200">
                <a:solidFill>
                  <a:srgbClr val="002060"/>
                </a:solidFill>
                <a:ea typeface="Trebuchet MS"/>
                <a:cs typeface="Trebuchet MS"/>
                <a:sym typeface="Trebuchet MS"/>
              </a:rPr>
              <a:t>Respondent who feel supported may be more likely to participate in process</a:t>
            </a:r>
          </a:p>
          <a:p>
            <a:pPr marL="457200" lvl="0" indent="-476250" algn="l" rtl="0">
              <a:lnSpc>
                <a:spcPct val="100000"/>
              </a:lnSpc>
              <a:spcBef>
                <a:spcPts val="0"/>
              </a:spcBef>
              <a:spcAft>
                <a:spcPts val="0"/>
              </a:spcAft>
              <a:buClr>
                <a:srgbClr val="002060"/>
              </a:buClr>
              <a:buSzPts val="3000"/>
              <a:buChar char="•"/>
            </a:pPr>
            <a:endParaRPr lang="en-US" sz="2600">
              <a:solidFill>
                <a:srgbClr val="002060"/>
              </a:solidFill>
            </a:endParaRPr>
          </a:p>
          <a:p>
            <a:pPr marL="457200" lvl="0" indent="-476250" algn="l" rtl="0">
              <a:lnSpc>
                <a:spcPct val="100000"/>
              </a:lnSpc>
              <a:spcBef>
                <a:spcPts val="0"/>
              </a:spcBef>
              <a:spcAft>
                <a:spcPts val="0"/>
              </a:spcAft>
              <a:buClr>
                <a:srgbClr val="002060"/>
              </a:buClr>
              <a:buSzPts val="3000"/>
              <a:buChar char="•"/>
            </a:pPr>
            <a:r>
              <a:rPr lang="en-US" sz="2600">
                <a:solidFill>
                  <a:srgbClr val="002060"/>
                </a:solidFill>
              </a:rPr>
              <a:t>Trauma-informed practices may be appropriate to use with Respondents as well</a:t>
            </a:r>
          </a:p>
        </p:txBody>
      </p:sp>
    </p:spTree>
    <p:extLst>
      <p:ext uri="{BB962C8B-B14F-4D97-AF65-F5344CB8AC3E}">
        <p14:creationId xmlns:p14="http://schemas.microsoft.com/office/powerpoint/2010/main" val="37862987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E8F9A2-7DB7-3E78-1C49-880B438694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Witness Interviews</a:t>
            </a:r>
          </a:p>
        </p:txBody>
      </p:sp>
      <p:sp>
        <p:nvSpPr>
          <p:cNvPr id="2" name="Content Placeholder 1">
            <a:extLst>
              <a:ext uri="{FF2B5EF4-FFF2-40B4-BE49-F238E27FC236}">
                <a16:creationId xmlns:a16="http://schemas.microsoft.com/office/drawing/2014/main" id="{E1B116A5-47CB-7F01-7648-B609C572EC25}"/>
              </a:ext>
            </a:extLst>
          </p:cNvPr>
          <p:cNvSpPr>
            <a:spLocks noGrp="1"/>
          </p:cNvSpPr>
          <p:nvPr>
            <p:ph idx="1"/>
          </p:nvPr>
        </p:nvSpPr>
        <p:spPr>
          <a:xfrm>
            <a:off x="609600" y="1600201"/>
            <a:ext cx="10972800" cy="4462760"/>
          </a:xfrm>
        </p:spPr>
        <p:txBody>
          <a:bodyPr>
            <a:spAutoFit/>
          </a:bodyPr>
          <a:lstStyle/>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confidentiality</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Address prohibition against retaliation</a:t>
            </a:r>
            <a:endParaRPr lang="en-US">
              <a:solidFill>
                <a:srgbClr val="002060"/>
              </a:solidFill>
            </a:endParaRPr>
          </a:p>
          <a:p>
            <a:pPr marL="469900" lvl="0" indent="-457200" algn="l" rtl="0">
              <a:lnSpc>
                <a:spcPct val="100000"/>
              </a:lnSpc>
              <a:spcBef>
                <a:spcPts val="0"/>
              </a:spcBef>
              <a:spcAft>
                <a:spcPts val="0"/>
              </a:spcAft>
              <a:buClr>
                <a:srgbClr val="002060"/>
              </a:buClr>
              <a:buSzPts val="3000"/>
            </a:pPr>
            <a:r>
              <a:rPr lang="en-US">
                <a:solidFill>
                  <a:srgbClr val="002060"/>
                </a:solidFill>
              </a:rPr>
              <a:t>Explain hearing involvement, if applicable</a:t>
            </a:r>
            <a:endParaRPr lang="en-US">
              <a:solidFill>
                <a:srgbClr val="002060"/>
              </a:solidFill>
              <a:ea typeface="Trebuchet MS"/>
              <a:cs typeface="Trebuchet MS"/>
              <a:sym typeface="Trebuchet MS"/>
            </a:endParaRPr>
          </a:p>
          <a:p>
            <a:pPr marL="469900" lvl="0" indent="-457200" algn="l" rtl="0">
              <a:lnSpc>
                <a:spcPct val="100000"/>
              </a:lnSpc>
              <a:spcBef>
                <a:spcPts val="0"/>
              </a:spcBef>
              <a:spcAft>
                <a:spcPts val="0"/>
              </a:spcAft>
              <a:buClr>
                <a:srgbClr val="002060"/>
              </a:buClr>
              <a:buSzPts val="3000"/>
            </a:pPr>
            <a:r>
              <a:rPr lang="en-US">
                <a:solidFill>
                  <a:srgbClr val="002060"/>
                </a:solidFill>
                <a:ea typeface="Trebuchet MS"/>
                <a:cs typeface="Trebuchet MS"/>
                <a:sym typeface="Trebuchet MS"/>
              </a:rPr>
              <a:t>Connect to resources</a:t>
            </a:r>
          </a:p>
          <a:p>
            <a:pPr marL="12700" lvl="0" indent="0" algn="l" rtl="0">
              <a:lnSpc>
                <a:spcPct val="100000"/>
              </a:lnSpc>
              <a:spcBef>
                <a:spcPts val="0"/>
              </a:spcBef>
              <a:spcAft>
                <a:spcPts val="0"/>
              </a:spcAft>
              <a:buClr>
                <a:srgbClr val="002060"/>
              </a:buClr>
              <a:buSzPts val="3000"/>
              <a:buNone/>
            </a:pPr>
            <a:endParaRPr lang="en-US" sz="2400">
              <a:solidFill>
                <a:srgbClr val="002060"/>
              </a:solidFill>
              <a:ea typeface="Trebuchet MS"/>
              <a:cs typeface="Trebuchet MS"/>
              <a:sym typeface="Trebuchet MS"/>
            </a:endParaRPr>
          </a:p>
          <a:p>
            <a:pPr marL="12700" lvl="0" indent="0" algn="l" rtl="0">
              <a:lnSpc>
                <a:spcPct val="100000"/>
              </a:lnSpc>
              <a:spcBef>
                <a:spcPts val="0"/>
              </a:spcBef>
              <a:spcAft>
                <a:spcPts val="0"/>
              </a:spcAft>
              <a:buClr>
                <a:srgbClr val="002060"/>
              </a:buClr>
              <a:buSzPts val="3000"/>
              <a:buNone/>
            </a:pPr>
            <a:r>
              <a:rPr lang="en-US">
                <a:solidFill>
                  <a:srgbClr val="002060"/>
                </a:solidFill>
                <a:ea typeface="Trebuchet MS"/>
                <a:cs typeface="Trebuchet MS"/>
                <a:sym typeface="Trebuchet MS"/>
              </a:rPr>
              <a:t>Witnesses can:</a:t>
            </a:r>
            <a:endParaRPr lang="en-US"/>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Fill in gaps in timeline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about parties’ alcohol/drug use</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information regarding observable behaviors indicating possible incapacitation</a:t>
            </a:r>
            <a:endParaRPr lang="en-US" sz="2400"/>
          </a:p>
          <a:p>
            <a:pPr lvl="2" algn="l" rtl="0">
              <a:lnSpc>
                <a:spcPct val="100000"/>
              </a:lnSpc>
              <a:spcBef>
                <a:spcPts val="0"/>
              </a:spcBef>
              <a:spcAft>
                <a:spcPts val="0"/>
              </a:spcAft>
              <a:buClr>
                <a:srgbClr val="002060"/>
              </a:buClr>
              <a:buSzPct val="100000"/>
              <a:buFont typeface="Wingdings" panose="05000000000000000000" pitchFamily="2" charset="2"/>
              <a:buChar char="§"/>
            </a:pPr>
            <a:r>
              <a:rPr lang="en-US" sz="2400">
                <a:solidFill>
                  <a:srgbClr val="002060"/>
                </a:solidFill>
                <a:ea typeface="Trebuchet MS"/>
                <a:cs typeface="Trebuchet MS"/>
                <a:sym typeface="Trebuchet MS"/>
              </a:rPr>
              <a:t>Provide corroborating information to that provided by other parties</a:t>
            </a:r>
            <a:endParaRPr lang="en-US" sz="2400"/>
          </a:p>
        </p:txBody>
      </p:sp>
    </p:spTree>
    <p:extLst>
      <p:ext uri="{BB962C8B-B14F-4D97-AF65-F5344CB8AC3E}">
        <p14:creationId xmlns:p14="http://schemas.microsoft.com/office/powerpoint/2010/main" val="3027012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F12191-EE3A-3B86-939C-18F2A2C46AA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 in Interviews</a:t>
            </a:r>
          </a:p>
        </p:txBody>
      </p:sp>
      <p:sp>
        <p:nvSpPr>
          <p:cNvPr id="2" name="Content Placeholder 1">
            <a:extLst>
              <a:ext uri="{FF2B5EF4-FFF2-40B4-BE49-F238E27FC236}">
                <a16:creationId xmlns:a16="http://schemas.microsoft.com/office/drawing/2014/main" id="{2DCAE052-5B21-8925-05B7-BF82C903EC13}"/>
              </a:ext>
            </a:extLst>
          </p:cNvPr>
          <p:cNvSpPr>
            <a:spLocks noGrp="1"/>
          </p:cNvSpPr>
          <p:nvPr>
            <p:ph idx="1"/>
          </p:nvPr>
        </p:nvSpPr>
        <p:spPr>
          <a:xfrm>
            <a:off x="609600" y="1642404"/>
            <a:ext cx="10972800" cy="4567843"/>
          </a:xfrm>
        </p:spPr>
        <p:txBody>
          <a:bodyPr>
            <a:normAutofit fontScale="85000" lnSpcReduction="20000"/>
          </a:bodyPr>
          <a:lstStyle/>
          <a:p>
            <a:r>
              <a:rPr lang="en-US"/>
              <a:t>Continuum of honesty and face-saving</a:t>
            </a:r>
          </a:p>
          <a:p>
            <a:pPr lvl="1"/>
            <a:r>
              <a:rPr lang="en-US"/>
              <a:t>Some cultures do not equate face-saving with an outright lie. Parties from such cultures may believe they you can read the context of when they are telling a story in a way to preserve someone’s dignity or privacy.</a:t>
            </a:r>
          </a:p>
          <a:p>
            <a:endParaRPr lang="en-US"/>
          </a:p>
          <a:p>
            <a:r>
              <a:rPr lang="en-US"/>
              <a:t>In-group/out-group rigidity or flexibility</a:t>
            </a:r>
          </a:p>
          <a:p>
            <a:pPr lvl="1"/>
            <a:r>
              <a:rPr lang="en-US"/>
              <a:t>For cultures with rigid in-group/out-group boundaries, they may be very hesitant to disclose to someone outside of the group.</a:t>
            </a:r>
          </a:p>
          <a:p>
            <a:pPr lvl="1"/>
            <a:endParaRPr lang="en-US"/>
          </a:p>
          <a:p>
            <a:r>
              <a:rPr lang="en-US"/>
              <a:t>Linear v Non-linear narration</a:t>
            </a:r>
          </a:p>
          <a:p>
            <a:pPr lvl="1"/>
            <a:r>
              <a:rPr lang="en-US"/>
              <a:t>Some may rely on linear storytelling, but others may have a culture of non-linear storytelling. Linear may appear cooperative, while non-linear may appear as obscuring the truth. </a:t>
            </a:r>
          </a:p>
          <a:p>
            <a:pPr lvl="1"/>
            <a:endParaRPr lang="en-US"/>
          </a:p>
          <a:p>
            <a:pPr marL="57150" indent="0">
              <a:buNone/>
            </a:pPr>
            <a:r>
              <a:rPr lang="en-US"/>
              <a:t>It is important to clarify any details that are not clear to you.</a:t>
            </a:r>
          </a:p>
          <a:p>
            <a:endParaRPr lang="en-US"/>
          </a:p>
        </p:txBody>
      </p:sp>
    </p:spTree>
    <p:extLst>
      <p:ext uri="{BB962C8B-B14F-4D97-AF65-F5344CB8AC3E}">
        <p14:creationId xmlns:p14="http://schemas.microsoft.com/office/powerpoint/2010/main" val="157457698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5AC365-7EAF-C011-2593-D150DDA695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Gathering Information</a:t>
            </a:r>
          </a:p>
        </p:txBody>
      </p:sp>
      <p:sp>
        <p:nvSpPr>
          <p:cNvPr id="2" name="Content Placeholder 1">
            <a:extLst>
              <a:ext uri="{FF2B5EF4-FFF2-40B4-BE49-F238E27FC236}">
                <a16:creationId xmlns:a16="http://schemas.microsoft.com/office/drawing/2014/main" id="{0FA8523B-39DD-908F-51DF-56F7B27A2D62}"/>
              </a:ext>
            </a:extLst>
          </p:cNvPr>
          <p:cNvSpPr>
            <a:spLocks noGrp="1"/>
          </p:cNvSpPr>
          <p:nvPr>
            <p:ph idx="1"/>
          </p:nvPr>
        </p:nvSpPr>
        <p:spPr/>
        <p:txBody>
          <a:bodyPr/>
          <a:lstStyle/>
          <a:p>
            <a:pPr marL="0" indent="0">
              <a:buNone/>
            </a:pPr>
            <a:r>
              <a:rPr lang="en-US" dirty="0"/>
              <a:t>Notetaking:</a:t>
            </a:r>
          </a:p>
          <a:p>
            <a:pPr lvl="1"/>
            <a:r>
              <a:rPr lang="en-US" dirty="0"/>
              <a:t>Verbatim notes are not needed, but quotes can be helpful</a:t>
            </a:r>
          </a:p>
          <a:p>
            <a:pPr lvl="1"/>
            <a:r>
              <a:rPr lang="en-US" dirty="0"/>
              <a:t>Notes should be thorough and clear</a:t>
            </a:r>
          </a:p>
          <a:p>
            <a:pPr lvl="1"/>
            <a:r>
              <a:rPr lang="en-US" dirty="0"/>
              <a:t>Develop system of symbols to denote important items and indicate where follow up questions are necessary</a:t>
            </a:r>
          </a:p>
          <a:p>
            <a:pPr lvl="1"/>
            <a:r>
              <a:rPr lang="en-US" dirty="0"/>
              <a:t>Clean up and finalize notes soon after interview</a:t>
            </a:r>
          </a:p>
          <a:p>
            <a:pPr lvl="1"/>
            <a:r>
              <a:rPr lang="en-US" dirty="0"/>
              <a:t>Consider using dictation software to save time</a:t>
            </a:r>
          </a:p>
        </p:txBody>
      </p:sp>
    </p:spTree>
    <p:extLst>
      <p:ext uri="{BB962C8B-B14F-4D97-AF65-F5344CB8AC3E}">
        <p14:creationId xmlns:p14="http://schemas.microsoft.com/office/powerpoint/2010/main" val="15299504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E73A795A-DFC0-4C48-B47C-F8F98A31018E}"/>
</file>

<file path=customXml/itemProps2.xml><?xml version="1.0" encoding="utf-8"?>
<ds:datastoreItem xmlns:ds="http://schemas.openxmlformats.org/officeDocument/2006/customXml" ds:itemID="{15C20F05-F64E-48AE-8EF4-75EB2A968DFA}"/>
</file>

<file path=customXml/itemProps3.xml><?xml version="1.0" encoding="utf-8"?>
<ds:datastoreItem xmlns:ds="http://schemas.openxmlformats.org/officeDocument/2006/customXml" ds:itemID="{4C5A09B8-F6FD-48A0-BC89-C2BA2E1BC7C3}"/>
</file>

<file path=docProps/app.xml><?xml version="1.0" encoding="utf-8"?>
<Properties xmlns="http://schemas.openxmlformats.org/officeDocument/2006/extended-properties" xmlns:vt="http://schemas.openxmlformats.org/officeDocument/2006/docPropsVTypes">
  <TotalTime>140</TotalTime>
  <Words>7538</Words>
  <Application>Microsoft Office PowerPoint</Application>
  <PresentationFormat>Widescreen</PresentationFormat>
  <Paragraphs>930</Paragraphs>
  <Slides>127</Slides>
  <Notes>124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127</vt:i4>
      </vt:variant>
    </vt:vector>
  </HeadingPairs>
  <TitlesOfParts>
    <vt:vector size="138"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Quick Deliverables (or To Do’s)</vt:lpstr>
      <vt:lpstr>Notice of Title IX Coordinator</vt:lpstr>
      <vt:lpstr>Notice of Non-Discrimination</vt:lpstr>
      <vt:lpstr>Key Elements of the New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 Path</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Laws and policies</vt:lpstr>
      <vt:lpstr>Title IX of Educational Amendments</vt:lpstr>
      <vt:lpstr>VAWA</vt:lpstr>
      <vt:lpstr>THE CLERY ACT</vt:lpstr>
      <vt:lpstr>AMENDMENTS TO THE CLERY ACT: Campus SaVE ACT</vt:lpstr>
      <vt:lpstr>Minn. Stat. 135A.15</vt:lpstr>
      <vt:lpstr>Minnesota State Colleges &amp; Universities</vt:lpstr>
      <vt:lpstr>Minnesota State’s 1B.1 Policy on Equal Opportunity &amp; Nondiscrimination in Employment &amp; Education</vt:lpstr>
      <vt:lpstr>Minnesota State’s 1B.3 Policy on Sexual Violence</vt:lpstr>
      <vt:lpstr>Forms of Sexual Discrimination</vt:lpstr>
      <vt:lpstr>Title IX Sexual Harassment</vt:lpstr>
      <vt:lpstr>Sexual Harassment  </vt:lpstr>
      <vt:lpstr>Sexual Harassment </vt:lpstr>
      <vt:lpstr>Sexual Harassment </vt:lpstr>
      <vt:lpstr>Stalking</vt:lpstr>
      <vt:lpstr>Relationship/Dating Violence</vt:lpstr>
      <vt:lpstr>Retaliation</vt:lpstr>
      <vt:lpstr>Know the Policies</vt:lpstr>
      <vt:lpstr>Prevalence of Sexual Violence</vt:lpstr>
      <vt:lpstr>THE ISSUE OF SEXUAL ASSAULT: women</vt:lpstr>
      <vt:lpstr>THE ISSUE OF SEXUAL ASSAULT: college-age women</vt:lpstr>
      <vt:lpstr>THE ISSUE OF SEXUAL ASSAULT: college men</vt:lpstr>
      <vt:lpstr>THE ISSUE OF SEXUAL ASSAULT: students</vt:lpstr>
      <vt:lpstr>THE ISSUE OF SEXUAL ASSAULT CONT.</vt:lpstr>
      <vt:lpstr>REPORTING SEXUAL VIOLENCE</vt:lpstr>
      <vt:lpstr>Bias in Sexual Violence Investigations</vt:lpstr>
      <vt:lpstr>Investigator-Specific Biases</vt:lpstr>
      <vt:lpstr>Cultural Considerations</vt:lpstr>
      <vt:lpstr>Investigation Impact</vt:lpstr>
      <vt:lpstr>What other role might bias play in an Investigation?</vt:lpstr>
      <vt:lpstr>Sexual Violence Case Specific Biases</vt:lpstr>
      <vt:lpstr>Alcohol and Drug Use Biases</vt:lpstr>
      <vt:lpstr>Rape Myth Acceptance </vt:lpstr>
      <vt:lpstr>Counterintuitive Behavior of Rape Victims</vt:lpstr>
      <vt:lpstr>Significant Time Between Incident And Report</vt:lpstr>
      <vt:lpstr>Pre-Investigation planning</vt:lpstr>
      <vt:lpstr>Pre-Investigation Steps</vt:lpstr>
      <vt:lpstr>Notice of Complainant Options and Rights</vt:lpstr>
      <vt:lpstr>Interim Actions - Emergency Removal</vt:lpstr>
      <vt:lpstr>Offering Supportive Measures</vt:lpstr>
      <vt:lpstr>Complainant Intake</vt:lpstr>
      <vt:lpstr>Complainant Intake (Cont.)</vt:lpstr>
      <vt:lpstr>Reluctant Complainants</vt:lpstr>
      <vt:lpstr>Notice of Allegations</vt:lpstr>
      <vt:lpstr>More on Notifications for Complainant and Respondent</vt:lpstr>
      <vt:lpstr>Conducting interviews With trauma informed care</vt:lpstr>
      <vt:lpstr>Interview Environment</vt:lpstr>
      <vt:lpstr>Interview Prep</vt:lpstr>
      <vt:lpstr>Interviewing Tips: Self-Check</vt:lpstr>
      <vt:lpstr>Interviewing Tips: Interviewee</vt:lpstr>
      <vt:lpstr>Virtual Interviews</vt:lpstr>
      <vt:lpstr>Framing the Interview</vt:lpstr>
      <vt:lpstr>Set Interview Expectations</vt:lpstr>
      <vt:lpstr>Goals of Questioning</vt:lpstr>
      <vt:lpstr>Tips for Questioning </vt:lpstr>
      <vt:lpstr>Determine What to Ask</vt:lpstr>
      <vt:lpstr>Types of Questions</vt:lpstr>
      <vt:lpstr>Examples of Leading Questions</vt:lpstr>
      <vt:lpstr>Questions to Help Gain Clarification</vt:lpstr>
      <vt:lpstr>Additional Questioning Tips</vt:lpstr>
      <vt:lpstr>Complainant Investigatory Interview</vt:lpstr>
      <vt:lpstr>Respondent Initial Meeting</vt:lpstr>
      <vt:lpstr>Initial Respondent Meeting (Cont.)</vt:lpstr>
      <vt:lpstr>Respondent Investigatory Interview</vt:lpstr>
      <vt:lpstr>Witness Interviews</vt:lpstr>
      <vt:lpstr>Cultural Considerations in Interviews</vt:lpstr>
      <vt:lpstr>Gathering Information</vt:lpstr>
      <vt:lpstr>Gathering Information (Cont.)</vt:lpstr>
      <vt:lpstr>Closing the Interview</vt:lpstr>
      <vt:lpstr>Conclusion of the Interview</vt:lpstr>
      <vt:lpstr>Trauma Informed Interviewing</vt:lpstr>
      <vt:lpstr>Neuroscience – The Limbic System</vt:lpstr>
      <vt:lpstr>Responses of the Brain &amp; Body During Trauma</vt:lpstr>
      <vt:lpstr>Dissociation</vt:lpstr>
      <vt:lpstr>Tonic Immobility</vt:lpstr>
      <vt:lpstr>Memory Fragmentation</vt:lpstr>
      <vt:lpstr>Traumatic responses can alter…</vt:lpstr>
      <vt:lpstr>Trauma and Memory</vt:lpstr>
      <vt:lpstr>Memory phenomenon in traumatic situations</vt:lpstr>
      <vt:lpstr>The Impact of Trauma on Victim/Survivor Behavior</vt:lpstr>
      <vt:lpstr>Informal resolution Overview</vt:lpstr>
      <vt:lpstr>Informal Resolution</vt:lpstr>
      <vt:lpstr>Informal Resolution (cont.)</vt:lpstr>
      <vt:lpstr>Affirmative Consent </vt:lpstr>
      <vt:lpstr>Affirmative Consent – 1B.3 Policy Language What is Affirmative Consent?</vt:lpstr>
      <vt:lpstr>Affirmative Consent Questions Answered</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Minnesota State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April 2023</dc:title>
  <dc:creator>Clark, Desiree D</dc:creator>
  <cp:keywords>Title 9 personnel</cp:keywords>
  <cp:lastModifiedBy>Atteberry, Ashley J</cp:lastModifiedBy>
  <cp:revision>4</cp:revision>
  <cp:lastPrinted>2023-11-03T15:58:56Z</cp:lastPrinted>
  <dcterms:created xsi:type="dcterms:W3CDTF">2021-11-08T21:11:57Z</dcterms:created>
  <dcterms:modified xsi:type="dcterms:W3CDTF">2026-02-27T15:42:31Z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ies>
</file>